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3"/>
  </p:notesMasterIdLst>
  <p:sldIdLst>
    <p:sldId id="256" r:id="rId2"/>
    <p:sldId id="257" r:id="rId3"/>
    <p:sldId id="259" r:id="rId4"/>
    <p:sldId id="258" r:id="rId5"/>
    <p:sldId id="260" r:id="rId6"/>
    <p:sldId id="309" r:id="rId7"/>
    <p:sldId id="311" r:id="rId8"/>
    <p:sldId id="262" r:id="rId9"/>
    <p:sldId id="350" r:id="rId10"/>
    <p:sldId id="310" r:id="rId11"/>
    <p:sldId id="320" r:id="rId12"/>
    <p:sldId id="322" r:id="rId13"/>
    <p:sldId id="326" r:id="rId14"/>
    <p:sldId id="323" r:id="rId15"/>
    <p:sldId id="327" r:id="rId16"/>
    <p:sldId id="329" r:id="rId17"/>
    <p:sldId id="328" r:id="rId18"/>
    <p:sldId id="330" r:id="rId19"/>
    <p:sldId id="331" r:id="rId20"/>
    <p:sldId id="324" r:id="rId21"/>
    <p:sldId id="334" r:id="rId22"/>
    <p:sldId id="332" r:id="rId23"/>
    <p:sldId id="333" r:id="rId24"/>
    <p:sldId id="325" r:id="rId25"/>
    <p:sldId id="312" r:id="rId26"/>
    <p:sldId id="316" r:id="rId27"/>
    <p:sldId id="317" r:id="rId28"/>
    <p:sldId id="318" r:id="rId29"/>
    <p:sldId id="319" r:id="rId30"/>
    <p:sldId id="313" r:id="rId31"/>
    <p:sldId id="314" r:id="rId32"/>
    <p:sldId id="315" r:id="rId33"/>
    <p:sldId id="341" r:id="rId34"/>
    <p:sldId id="336" r:id="rId35"/>
    <p:sldId id="337" r:id="rId36"/>
    <p:sldId id="343" r:id="rId37"/>
    <p:sldId id="339" r:id="rId38"/>
    <p:sldId id="340" r:id="rId39"/>
    <p:sldId id="342" r:id="rId40"/>
    <p:sldId id="344" r:id="rId41"/>
    <p:sldId id="349" r:id="rId42"/>
    <p:sldId id="347" r:id="rId43"/>
    <p:sldId id="345" r:id="rId44"/>
    <p:sldId id="348" r:id="rId45"/>
    <p:sldId id="346" r:id="rId46"/>
    <p:sldId id="267" r:id="rId47"/>
    <p:sldId id="268" r:id="rId48"/>
    <p:sldId id="269" r:id="rId49"/>
    <p:sldId id="351" r:id="rId50"/>
    <p:sldId id="270" r:id="rId51"/>
    <p:sldId id="307" r:id="rId52"/>
  </p:sldIdLst>
  <p:sldSz cx="9144000" cy="5143500" type="screen16x9"/>
  <p:notesSz cx="6858000" cy="9144000"/>
  <p:embeddedFontLst>
    <p:embeddedFont>
      <p:font typeface="Cambria Math" panose="02040503050406030204" pitchFamily="18" charset="0"/>
      <p:regular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kcja domyślna" id="{90CBBD06-ABA7-4A2E-9340-3834DCA44BC6}">
          <p14:sldIdLst>
            <p14:sldId id="256"/>
            <p14:sldId id="257"/>
            <p14:sldId id="259"/>
            <p14:sldId id="258"/>
            <p14:sldId id="260"/>
            <p14:sldId id="309"/>
            <p14:sldId id="311"/>
            <p14:sldId id="262"/>
          </p14:sldIdLst>
        </p14:section>
        <p14:section name="Sekcja bez tytułu" id="{5C1746C7-6B3C-4465-A3FA-4969909EB872}">
          <p14:sldIdLst>
            <p14:sldId id="350"/>
            <p14:sldId id="310"/>
            <p14:sldId id="320"/>
            <p14:sldId id="322"/>
            <p14:sldId id="326"/>
            <p14:sldId id="323"/>
            <p14:sldId id="327"/>
            <p14:sldId id="329"/>
            <p14:sldId id="328"/>
            <p14:sldId id="330"/>
            <p14:sldId id="331"/>
            <p14:sldId id="324"/>
            <p14:sldId id="334"/>
            <p14:sldId id="332"/>
            <p14:sldId id="333"/>
            <p14:sldId id="325"/>
            <p14:sldId id="312"/>
            <p14:sldId id="316"/>
            <p14:sldId id="317"/>
            <p14:sldId id="318"/>
            <p14:sldId id="319"/>
            <p14:sldId id="313"/>
            <p14:sldId id="314"/>
            <p14:sldId id="315"/>
            <p14:sldId id="341"/>
            <p14:sldId id="336"/>
            <p14:sldId id="337"/>
            <p14:sldId id="343"/>
            <p14:sldId id="339"/>
            <p14:sldId id="340"/>
            <p14:sldId id="342"/>
            <p14:sldId id="344"/>
            <p14:sldId id="349"/>
            <p14:sldId id="347"/>
            <p14:sldId id="345"/>
            <p14:sldId id="348"/>
            <p14:sldId id="346"/>
            <p14:sldId id="267"/>
            <p14:sldId id="268"/>
            <p14:sldId id="269"/>
            <p14:sldId id="351"/>
            <p14:sldId id="270"/>
            <p14:sldId id="30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p:scale>
          <a:sx n="100" d="100"/>
          <a:sy n="100" d="100"/>
        </p:scale>
        <p:origin x="970" y="202"/>
      </p:cViewPr>
      <p:guideLst>
        <p:guide orient="horz" pos="1620"/>
        <p:guide pos="2880"/>
      </p:guideLst>
    </p:cSldViewPr>
  </p:slideViewPr>
  <p:notesTextViewPr>
    <p:cViewPr>
      <p:scale>
        <a:sx n="1" d="1"/>
        <a:sy n="1" d="1"/>
      </p:scale>
      <p:origin x="0" y="0"/>
    </p:cViewPr>
  </p:notesTextViewPr>
  <p:sorterViewPr>
    <p:cViewPr>
      <p:scale>
        <a:sx n="100" d="100"/>
        <a:sy n="100" d="100"/>
      </p:scale>
      <p:origin x="0" y="-334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ea99e2f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ea99e2f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094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ea99e2f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ea99e2f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50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ea99e2f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ea99e2f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32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ea99e2f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ea99e2f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90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ea99e2f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ea99e2f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669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fea99e2f9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fea99e2f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286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fea99e2f9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fea99e2f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fea99e2f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fea99e2f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ff3708dd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ff3708dd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ff3708dd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ff3708dd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12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ea87a25d_0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ea87a25d_0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ff3708dd2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ff3708dd2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ff3708dd2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ff3708dd2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ea99e2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ea99e2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fea87a25d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fea87a25d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fea99e2f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fea99e2f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fea99e2f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fea99e2f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3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fea99e2f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fea99e2f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fea99e2f9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fea99e2f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493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ea99e2f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ea99e2f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80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pm"/><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5.ppm"/><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pm"/><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878958"/>
            <a:ext cx="5767258" cy="17350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l" dirty="0"/>
              <a:t>Algorytmy konsensusu w sieciach blockchain</a:t>
            </a:r>
            <a:endParaRPr dirty="0"/>
          </a:p>
        </p:txBody>
      </p:sp>
      <p:sp>
        <p:nvSpPr>
          <p:cNvPr id="86" name="Google Shape;86;p13"/>
          <p:cNvSpPr txBox="1">
            <a:spLocks noGrp="1"/>
          </p:cNvSpPr>
          <p:nvPr>
            <p:ph type="subTitle" idx="1"/>
          </p:nvPr>
        </p:nvSpPr>
        <p:spPr>
          <a:xfrm>
            <a:off x="5719200" y="3885551"/>
            <a:ext cx="34248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sz="1800" dirty="0"/>
              <a:t>Marek Matys	</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08FB6C-C75A-4078-93B4-51158D111848}"/>
              </a:ext>
            </a:extLst>
          </p:cNvPr>
          <p:cNvSpPr>
            <a:spLocks noGrp="1"/>
          </p:cNvSpPr>
          <p:nvPr>
            <p:ph type="title"/>
          </p:nvPr>
        </p:nvSpPr>
        <p:spPr/>
        <p:txBody>
          <a:bodyPr/>
          <a:lstStyle/>
          <a:p>
            <a:pPr algn="ctr"/>
            <a:r>
              <a:rPr lang="pl-PL" dirty="0" err="1"/>
              <a:t>PoW</a:t>
            </a:r>
            <a:r>
              <a:rPr lang="pl-PL" dirty="0"/>
              <a:t> – częściowe odwracanie skrótów</a:t>
            </a:r>
          </a:p>
        </p:txBody>
      </p:sp>
      <p:sp>
        <p:nvSpPr>
          <p:cNvPr id="3" name="Symbol zastępczy tekstu 2">
            <a:extLst>
              <a:ext uri="{FF2B5EF4-FFF2-40B4-BE49-F238E27FC236}">
                <a16:creationId xmlns:a16="http://schemas.microsoft.com/office/drawing/2014/main" id="{E7598148-84BA-46DE-BE2B-2C2479DA15FC}"/>
              </a:ext>
            </a:extLst>
          </p:cNvPr>
          <p:cNvSpPr>
            <a:spLocks noGrp="1"/>
          </p:cNvSpPr>
          <p:nvPr>
            <p:ph type="body" idx="1"/>
          </p:nvPr>
        </p:nvSpPr>
        <p:spPr>
          <a:xfrm>
            <a:off x="476291" y="1235971"/>
            <a:ext cx="8228229" cy="3339000"/>
          </a:xfrm>
        </p:spPr>
        <p:txBody>
          <a:bodyPr/>
          <a:lstStyle/>
          <a:p>
            <a:pPr marL="114300" indent="0">
              <a:buNone/>
            </a:pPr>
            <a:r>
              <a:rPr lang="pl-PL" dirty="0"/>
              <a:t>Funkcją Proof of </a:t>
            </a:r>
            <a:r>
              <a:rPr lang="pl-PL" dirty="0" err="1"/>
              <a:t>Work</a:t>
            </a:r>
            <a:r>
              <a:rPr lang="pl-PL" dirty="0"/>
              <a:t>, którą wykorzystuje bitcoin jest </a:t>
            </a:r>
            <a:r>
              <a:rPr lang="pl-PL" b="1" dirty="0"/>
              <a:t>częściowe odwracanie skrótów </a:t>
            </a:r>
            <a:r>
              <a:rPr lang="pl-PL" dirty="0"/>
              <a:t>(ang. </a:t>
            </a:r>
            <a:r>
              <a:rPr lang="pl-PL" i="1" dirty="0" err="1"/>
              <a:t>partial</a:t>
            </a:r>
            <a:r>
              <a:rPr lang="pl-PL" i="1" dirty="0"/>
              <a:t> </a:t>
            </a:r>
            <a:r>
              <a:rPr lang="pl-PL" i="1" dirty="0" err="1"/>
              <a:t>hash</a:t>
            </a:r>
            <a:r>
              <a:rPr lang="pl-PL" i="1" dirty="0"/>
              <a:t> </a:t>
            </a:r>
            <a:r>
              <a:rPr lang="pl-PL" i="1" dirty="0" err="1"/>
              <a:t>inversion</a:t>
            </a:r>
            <a:r>
              <a:rPr lang="pl-PL" dirty="0"/>
              <a:t>), określane również jako </a:t>
            </a:r>
            <a:r>
              <a:rPr lang="pl-PL" b="1" dirty="0" err="1"/>
              <a:t>hashcash</a:t>
            </a:r>
            <a:r>
              <a:rPr lang="pl-PL" dirty="0"/>
              <a:t>.</a:t>
            </a:r>
            <a:br>
              <a:rPr lang="pl-PL" dirty="0"/>
            </a:br>
            <a:br>
              <a:rPr lang="pl-PL" dirty="0"/>
            </a:br>
            <a:r>
              <a:rPr lang="pl-PL" dirty="0"/>
              <a:t>Wymaga ona, aby hasz bloku pasował do określonego wzorca. W przypadku bitcoina, hasz ma przyjmować wartość mniejszą od ustalonego progu docelowego </a:t>
            </a:r>
            <a:r>
              <a:rPr lang="pl-PL" b="1" dirty="0"/>
              <a:t>T</a:t>
            </a:r>
            <a:r>
              <a:rPr lang="pl-PL" dirty="0"/>
              <a:t> (ang. </a:t>
            </a:r>
            <a:r>
              <a:rPr lang="pl-PL" i="1" dirty="0"/>
              <a:t>target</a:t>
            </a:r>
            <a:r>
              <a:rPr lang="pl-PL" dirty="0"/>
              <a:t>). W konsekwencji oznacza to, że musi zaczynać się od </a:t>
            </a:r>
            <a:r>
              <a:rPr lang="pl-PL" b="1" dirty="0"/>
              <a:t>D</a:t>
            </a:r>
            <a:r>
              <a:rPr lang="pl-PL" dirty="0"/>
              <a:t> liczby zer, określanej jako trudność (ang. </a:t>
            </a:r>
            <a:r>
              <a:rPr lang="pl-PL" i="1" dirty="0" err="1"/>
              <a:t>difficulty</a:t>
            </a:r>
            <a:r>
              <a:rPr lang="pl-PL" dirty="0"/>
              <a:t>). Parametry T i D są odwrotnie proporcjonalne – obniżenie progu docelowego T oznacza, że hasz musi się zaczynać od większej ilości zer. </a:t>
            </a:r>
          </a:p>
        </p:txBody>
      </p:sp>
    </p:spTree>
    <p:extLst>
      <p:ext uri="{BB962C8B-B14F-4D97-AF65-F5344CB8AC3E}">
        <p14:creationId xmlns:p14="http://schemas.microsoft.com/office/powerpoint/2010/main" val="2359397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5">
            <a:extLst>
              <a:ext uri="{FF2B5EF4-FFF2-40B4-BE49-F238E27FC236}">
                <a16:creationId xmlns:a16="http://schemas.microsoft.com/office/drawing/2014/main" id="{2B366E9D-DA04-B84E-8FB4-91DCDDFFD6AA}"/>
              </a:ext>
            </a:extLst>
          </p:cNvPr>
          <p:cNvPicPr>
            <a:picLocks noChangeAspect="1"/>
          </p:cNvPicPr>
          <p:nvPr/>
        </p:nvPicPr>
        <p:blipFill>
          <a:blip r:embed="rId2"/>
          <a:stretch>
            <a:fillRect/>
          </a:stretch>
        </p:blipFill>
        <p:spPr>
          <a:xfrm>
            <a:off x="3975660" y="1410585"/>
            <a:ext cx="5168340" cy="3119629"/>
          </a:xfrm>
          <a:prstGeom prst="rect">
            <a:avLst/>
          </a:prstGeom>
        </p:spPr>
      </p:pic>
      <p:sp>
        <p:nvSpPr>
          <p:cNvPr id="2" name="Tytuł 1">
            <a:extLst>
              <a:ext uri="{FF2B5EF4-FFF2-40B4-BE49-F238E27FC236}">
                <a16:creationId xmlns:a16="http://schemas.microsoft.com/office/drawing/2014/main" id="{48412EF6-33E5-744A-AC4D-2403005C582A}"/>
              </a:ext>
            </a:extLst>
          </p:cNvPr>
          <p:cNvSpPr>
            <a:spLocks noGrp="1"/>
          </p:cNvSpPr>
          <p:nvPr>
            <p:ph type="title"/>
          </p:nvPr>
        </p:nvSpPr>
        <p:spPr>
          <a:xfrm>
            <a:off x="311700" y="410251"/>
            <a:ext cx="8520600" cy="607800"/>
          </a:xfrm>
        </p:spPr>
        <p:txBody>
          <a:bodyPr/>
          <a:lstStyle/>
          <a:p>
            <a:pPr algn="ctr"/>
            <a:r>
              <a:rPr lang="pl-PL" dirty="0" err="1"/>
              <a:t>PoW</a:t>
            </a:r>
            <a:r>
              <a:rPr lang="pl-PL" dirty="0"/>
              <a:t> – częściowe odwracanie skrótów</a:t>
            </a:r>
          </a:p>
        </p:txBody>
      </p:sp>
      <p:sp>
        <p:nvSpPr>
          <p:cNvPr id="3" name="Symbol zastępczy tekstu 2">
            <a:extLst>
              <a:ext uri="{FF2B5EF4-FFF2-40B4-BE49-F238E27FC236}">
                <a16:creationId xmlns:a16="http://schemas.microsoft.com/office/drawing/2014/main" id="{C4A460F5-41C9-E445-9209-1F92E3D8F5FC}"/>
              </a:ext>
            </a:extLst>
          </p:cNvPr>
          <p:cNvSpPr>
            <a:spLocks noGrp="1"/>
          </p:cNvSpPr>
          <p:nvPr>
            <p:ph type="body" idx="1"/>
          </p:nvPr>
        </p:nvSpPr>
        <p:spPr>
          <a:xfrm>
            <a:off x="311700" y="1121825"/>
            <a:ext cx="3714495" cy="3339000"/>
          </a:xfrm>
        </p:spPr>
        <p:txBody>
          <a:bodyPr/>
          <a:lstStyle/>
          <a:p>
            <a:pPr marL="114300" indent="0">
              <a:buNone/>
            </a:pPr>
            <a:r>
              <a:rPr lang="pl-PL" dirty="0"/>
              <a:t>Nazwa „częściowe odwracanie skrótów” pochodzi stąd, że Dowodem Pracy jest w niej znalezienie wartości wejściowej dla określonej wartości wyjściowej, czyli hasza (skrótu). Zatem „odwracanie” odnosi się do odwrócenia efektu działania funkcji haszującej (tj. hasza) poprzez znalezienie odpowiedniego </a:t>
            </a:r>
            <a:r>
              <a:rPr lang="pl-PL" dirty="0" err="1"/>
              <a:t>inputa</a:t>
            </a:r>
            <a:r>
              <a:rPr lang="pl-PL" dirty="0"/>
              <a:t> (</a:t>
            </a:r>
            <a:r>
              <a:rPr lang="pl-PL" dirty="0" err="1"/>
              <a:t>nonce</a:t>
            </a:r>
            <a:r>
              <a:rPr lang="pl-PL" dirty="0"/>
              <a:t>).</a:t>
            </a:r>
          </a:p>
        </p:txBody>
      </p:sp>
    </p:spTree>
    <p:extLst>
      <p:ext uri="{BB962C8B-B14F-4D97-AF65-F5344CB8AC3E}">
        <p14:creationId xmlns:p14="http://schemas.microsoft.com/office/powerpoint/2010/main" val="800071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08FB6C-C75A-4078-93B4-51158D111848}"/>
              </a:ext>
            </a:extLst>
          </p:cNvPr>
          <p:cNvSpPr>
            <a:spLocks noGrp="1"/>
          </p:cNvSpPr>
          <p:nvPr>
            <p:ph type="title"/>
          </p:nvPr>
        </p:nvSpPr>
        <p:spPr/>
        <p:txBody>
          <a:bodyPr/>
          <a:lstStyle/>
          <a:p>
            <a:pPr algn="ctr"/>
            <a:r>
              <a:rPr lang="pl-PL" dirty="0" err="1"/>
              <a:t>PoW</a:t>
            </a:r>
            <a:r>
              <a:rPr lang="pl-PL" dirty="0"/>
              <a:t> – częściowe odwracanie skrótów</a:t>
            </a:r>
          </a:p>
        </p:txBody>
      </p:sp>
      <p:sp>
        <p:nvSpPr>
          <p:cNvPr id="3" name="Symbol zastępczy tekstu 2">
            <a:extLst>
              <a:ext uri="{FF2B5EF4-FFF2-40B4-BE49-F238E27FC236}">
                <a16:creationId xmlns:a16="http://schemas.microsoft.com/office/drawing/2014/main" id="{E7598148-84BA-46DE-BE2B-2C2479DA15FC}"/>
              </a:ext>
            </a:extLst>
          </p:cNvPr>
          <p:cNvSpPr>
            <a:spLocks noGrp="1"/>
          </p:cNvSpPr>
          <p:nvPr>
            <p:ph type="body" idx="1"/>
          </p:nvPr>
        </p:nvSpPr>
        <p:spPr>
          <a:xfrm>
            <a:off x="610970" y="1214707"/>
            <a:ext cx="7618630" cy="3339000"/>
          </a:xfrm>
        </p:spPr>
        <p:txBody>
          <a:bodyPr/>
          <a:lstStyle/>
          <a:p>
            <a:pPr marL="114300" indent="0">
              <a:buNone/>
            </a:pPr>
            <a:r>
              <a:rPr lang="pl-PL" dirty="0"/>
              <a:t>Należy podkreślić, że </a:t>
            </a:r>
            <a:r>
              <a:rPr lang="pl-PL" b="1" dirty="0" err="1"/>
              <a:t>haszowanie</a:t>
            </a:r>
            <a:r>
              <a:rPr lang="pl-PL" dirty="0"/>
              <a:t> </a:t>
            </a:r>
            <a:r>
              <a:rPr lang="pl-PL" b="1" dirty="0"/>
              <a:t>nie jest procesem odwracalnym</a:t>
            </a:r>
            <a:r>
              <a:rPr lang="pl-PL" dirty="0"/>
              <a:t>.</a:t>
            </a:r>
            <a:br>
              <a:rPr lang="pl-PL" dirty="0"/>
            </a:br>
            <a:r>
              <a:rPr lang="pl-PL" dirty="0"/>
              <a:t>W przypadku tego algorytmu Proof of </a:t>
            </a:r>
            <a:r>
              <a:rPr lang="pl-PL" dirty="0" err="1"/>
              <a:t>Work</a:t>
            </a:r>
            <a:r>
              <a:rPr lang="pl-PL" dirty="0"/>
              <a:t> nie chodzi o to, aby znaleźć </a:t>
            </a:r>
            <a:r>
              <a:rPr lang="pl-PL" dirty="0" err="1"/>
              <a:t>input</a:t>
            </a:r>
            <a:r>
              <a:rPr lang="pl-PL" dirty="0"/>
              <a:t>, dla którego powstanie dokładnie sprecyzowany hasz (ponieważ jest to zadanie obliczeniowo niemożliwe), lecz o to, aby znaleźć </a:t>
            </a:r>
            <a:r>
              <a:rPr lang="pl-PL" dirty="0" err="1"/>
              <a:t>input</a:t>
            </a:r>
            <a:r>
              <a:rPr lang="pl-PL" dirty="0"/>
              <a:t>, dla którego zostanie wygenerowany hasz </a:t>
            </a:r>
            <a:r>
              <a:rPr lang="pl-PL" u="sng" dirty="0"/>
              <a:t>spełniający określone kryteria </a:t>
            </a:r>
            <a:r>
              <a:rPr lang="pl-PL" dirty="0"/>
              <a:t>(takie jak zawieranie się wartości w określonym przedziale).</a:t>
            </a:r>
            <a:br>
              <a:rPr lang="pl-PL" dirty="0"/>
            </a:br>
            <a:r>
              <a:rPr lang="pl-PL" dirty="0"/>
              <a:t>Stąd pierwszy człon nazwy funkcji – „częściowe”.</a:t>
            </a:r>
          </a:p>
          <a:p>
            <a:pPr marL="114300" indent="0">
              <a:buNone/>
            </a:pPr>
            <a:br>
              <a:rPr lang="pl-PL" dirty="0"/>
            </a:br>
            <a:r>
              <a:rPr lang="pl-PL" dirty="0"/>
              <a:t>Nieodwracalność to kluczowa właściwość funkcji skrótu,</a:t>
            </a:r>
            <a:br>
              <a:rPr lang="pl-PL" dirty="0"/>
            </a:br>
            <a:r>
              <a:rPr lang="pl-PL" dirty="0"/>
              <a:t>bez której byłyby one bezużyteczne.</a:t>
            </a:r>
          </a:p>
        </p:txBody>
      </p:sp>
    </p:spTree>
    <p:extLst>
      <p:ext uri="{BB962C8B-B14F-4D97-AF65-F5344CB8AC3E}">
        <p14:creationId xmlns:p14="http://schemas.microsoft.com/office/powerpoint/2010/main" val="832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08FB6C-C75A-4078-93B4-51158D111848}"/>
              </a:ext>
            </a:extLst>
          </p:cNvPr>
          <p:cNvSpPr>
            <a:spLocks noGrp="1"/>
          </p:cNvSpPr>
          <p:nvPr>
            <p:ph type="title"/>
          </p:nvPr>
        </p:nvSpPr>
        <p:spPr/>
        <p:txBody>
          <a:bodyPr/>
          <a:lstStyle/>
          <a:p>
            <a:pPr algn="ctr"/>
            <a:r>
              <a:rPr lang="pl-PL" dirty="0" err="1"/>
              <a:t>PoW</a:t>
            </a:r>
            <a:r>
              <a:rPr lang="pl-PL" dirty="0"/>
              <a:t> – </a:t>
            </a:r>
            <a:r>
              <a:rPr lang="pl-PL" dirty="0" err="1"/>
              <a:t>cuckoo</a:t>
            </a:r>
            <a:r>
              <a:rPr lang="pl-PL" dirty="0"/>
              <a:t> </a:t>
            </a:r>
            <a:r>
              <a:rPr lang="pl-PL" dirty="0" err="1"/>
              <a:t>cycle</a:t>
            </a:r>
            <a:r>
              <a:rPr lang="pl-PL" dirty="0"/>
              <a:t> – wprowadzenie </a:t>
            </a:r>
          </a:p>
        </p:txBody>
      </p:sp>
      <p:sp>
        <p:nvSpPr>
          <p:cNvPr id="3" name="Symbol zastępczy tekstu 2">
            <a:extLst>
              <a:ext uri="{FF2B5EF4-FFF2-40B4-BE49-F238E27FC236}">
                <a16:creationId xmlns:a16="http://schemas.microsoft.com/office/drawing/2014/main" id="{E7598148-84BA-46DE-BE2B-2C2479DA15FC}"/>
              </a:ext>
            </a:extLst>
          </p:cNvPr>
          <p:cNvSpPr>
            <a:spLocks noGrp="1"/>
          </p:cNvSpPr>
          <p:nvPr>
            <p:ph type="body" idx="1"/>
          </p:nvPr>
        </p:nvSpPr>
        <p:spPr>
          <a:xfrm>
            <a:off x="457885" y="1394500"/>
            <a:ext cx="8228229" cy="3339000"/>
          </a:xfrm>
        </p:spPr>
        <p:txBody>
          <a:bodyPr/>
          <a:lstStyle/>
          <a:p>
            <a:pPr marL="114300" indent="0">
              <a:buNone/>
            </a:pPr>
            <a:r>
              <a:rPr lang="pl-PL" b="1" dirty="0" err="1"/>
              <a:t>Cuckoo</a:t>
            </a:r>
            <a:r>
              <a:rPr lang="pl-PL" b="1" dirty="0"/>
              <a:t> </a:t>
            </a:r>
            <a:r>
              <a:rPr lang="pl-PL" b="1" dirty="0" err="1"/>
              <a:t>cycle</a:t>
            </a:r>
            <a:r>
              <a:rPr lang="pl-PL" b="1" dirty="0"/>
              <a:t> </a:t>
            </a:r>
            <a:r>
              <a:rPr lang="pl-PL" dirty="0"/>
              <a:t>(cykl kukułki) to algorytm Proof of </a:t>
            </a:r>
            <a:r>
              <a:rPr lang="pl-PL" dirty="0" err="1"/>
              <a:t>Work</a:t>
            </a:r>
            <a:r>
              <a:rPr lang="pl-PL" dirty="0"/>
              <a:t> opierający się na teorii grafów, a dokładniej – haszowaniu </a:t>
            </a:r>
            <a:r>
              <a:rPr lang="pl-PL" dirty="0" err="1"/>
              <a:t>kukułkowym</a:t>
            </a:r>
            <a:r>
              <a:rPr lang="pl-PL" dirty="0"/>
              <a:t>, które zostało po raz pierwszy przedstawione w 2001 roku przez </a:t>
            </a:r>
            <a:r>
              <a:rPr lang="en-US" dirty="0"/>
              <a:t>Rasmus</a:t>
            </a:r>
            <a:r>
              <a:rPr lang="pl-PL" dirty="0"/>
              <a:t>a</a:t>
            </a:r>
            <a:r>
              <a:rPr lang="en-US" dirty="0"/>
              <a:t> </a:t>
            </a:r>
            <a:r>
              <a:rPr lang="en-US" dirty="0" err="1"/>
              <a:t>Pagh</a:t>
            </a:r>
            <a:r>
              <a:rPr lang="pl-PL" dirty="0"/>
              <a:t>a i</a:t>
            </a:r>
            <a:r>
              <a:rPr lang="en-US" dirty="0"/>
              <a:t> </a:t>
            </a:r>
            <a:r>
              <a:rPr lang="en-US" dirty="0" err="1"/>
              <a:t>Flemming</a:t>
            </a:r>
            <a:r>
              <a:rPr lang="pl-PL" dirty="0"/>
              <a:t>a</a:t>
            </a:r>
            <a:r>
              <a:rPr lang="en-US" dirty="0"/>
              <a:t> </a:t>
            </a:r>
            <a:r>
              <a:rPr lang="en-US" dirty="0" err="1"/>
              <a:t>Rodler</a:t>
            </a:r>
            <a:r>
              <a:rPr lang="pl-PL" dirty="0"/>
              <a:t>a. </a:t>
            </a:r>
          </a:p>
          <a:p>
            <a:pPr marL="114300" indent="0">
              <a:buNone/>
            </a:pPr>
            <a:endParaRPr lang="pl-PL" dirty="0"/>
          </a:p>
          <a:p>
            <a:pPr marL="114300" indent="0">
              <a:buNone/>
            </a:pPr>
            <a:r>
              <a:rPr lang="pl-PL" b="1" dirty="0" err="1"/>
              <a:t>Cuckoo</a:t>
            </a:r>
            <a:r>
              <a:rPr lang="pl-PL" b="1" dirty="0"/>
              <a:t> </a:t>
            </a:r>
            <a:r>
              <a:rPr lang="pl-PL" b="1" dirty="0" err="1"/>
              <a:t>hashing</a:t>
            </a:r>
            <a:r>
              <a:rPr lang="pl-PL" dirty="0"/>
              <a:t> (</a:t>
            </a:r>
            <a:r>
              <a:rPr lang="pl-PL" dirty="0" err="1"/>
              <a:t>haszowanie</a:t>
            </a:r>
            <a:r>
              <a:rPr lang="pl-PL" dirty="0"/>
              <a:t> kukułcze) jest metodą rozwiązania problemu kolizji w tablicy z haszowaniem. Polega na utworzeniu dwóch tablic o takim samym rozmiarze oraz dwóch odpowiadających im funkcji haszujących. Dopóki nie występuje kolizja, dodawane elementy są</a:t>
            </a:r>
            <a:br>
              <a:rPr lang="pl-PL" dirty="0"/>
            </a:br>
            <a:r>
              <a:rPr lang="pl-PL" dirty="0"/>
              <a:t>umieszczane w pierwszej tablicy pod indeksem</a:t>
            </a:r>
            <a:br>
              <a:rPr lang="pl-PL" dirty="0"/>
            </a:br>
            <a:r>
              <a:rPr lang="pl-PL" dirty="0"/>
              <a:t>wyznaczonym przez pierwszą funkcję mieszającą. </a:t>
            </a:r>
          </a:p>
        </p:txBody>
      </p:sp>
    </p:spTree>
    <p:extLst>
      <p:ext uri="{BB962C8B-B14F-4D97-AF65-F5344CB8AC3E}">
        <p14:creationId xmlns:p14="http://schemas.microsoft.com/office/powerpoint/2010/main" val="157857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08FB6C-C75A-4078-93B4-51158D111848}"/>
              </a:ext>
            </a:extLst>
          </p:cNvPr>
          <p:cNvSpPr>
            <a:spLocks noGrp="1"/>
          </p:cNvSpPr>
          <p:nvPr>
            <p:ph type="title"/>
          </p:nvPr>
        </p:nvSpPr>
        <p:spPr/>
        <p:txBody>
          <a:bodyPr/>
          <a:lstStyle/>
          <a:p>
            <a:pPr algn="ctr"/>
            <a:r>
              <a:rPr lang="pl-PL" dirty="0" err="1"/>
              <a:t>Cuckoo</a:t>
            </a:r>
            <a:r>
              <a:rPr lang="pl-PL" dirty="0"/>
              <a:t> </a:t>
            </a:r>
            <a:r>
              <a:rPr lang="pl-PL" dirty="0" err="1"/>
              <a:t>hashing</a:t>
            </a:r>
            <a:endParaRPr lang="pl-PL" dirty="0"/>
          </a:p>
        </p:txBody>
      </p:sp>
      <p:sp>
        <p:nvSpPr>
          <p:cNvPr id="3" name="Symbol zastępczy tekstu 2">
            <a:extLst>
              <a:ext uri="{FF2B5EF4-FFF2-40B4-BE49-F238E27FC236}">
                <a16:creationId xmlns:a16="http://schemas.microsoft.com/office/drawing/2014/main" id="{E7598148-84BA-46DE-BE2B-2C2479DA15FC}"/>
              </a:ext>
            </a:extLst>
          </p:cNvPr>
          <p:cNvSpPr>
            <a:spLocks noGrp="1"/>
          </p:cNvSpPr>
          <p:nvPr>
            <p:ph type="body" idx="1"/>
          </p:nvPr>
        </p:nvSpPr>
        <p:spPr>
          <a:xfrm>
            <a:off x="525910" y="1394500"/>
            <a:ext cx="8228229" cy="3339000"/>
          </a:xfrm>
        </p:spPr>
        <p:txBody>
          <a:bodyPr/>
          <a:lstStyle/>
          <a:p>
            <a:pPr marL="114300" indent="0">
              <a:buNone/>
            </a:pPr>
            <a:r>
              <a:rPr lang="pl-PL" dirty="0"/>
              <a:t>Jeśli jednak wystąpi kolizja (w miejscu wyznaczonym przez pierwszą funkcję już znajduje się inny obiekt), to wstawiany element jest umieszczany w drugiej tablicy na pozycji wyznaczonej przez drugą funkcję.</a:t>
            </a:r>
          </a:p>
          <a:p>
            <a:pPr marL="114300" indent="0">
              <a:buNone/>
            </a:pPr>
            <a:br>
              <a:rPr lang="pl-PL" dirty="0"/>
            </a:br>
            <a:r>
              <a:rPr lang="pl-PL" dirty="0"/>
              <a:t>Jeżeli pod tamtym indeksem także znajdował się jakiś obiekt, to zostaje on stamtąd usunięty i dla niego rekurencyjnie zostaje uruchomiona procedura wstawiania, przy czym tym razem zostanie on na siłę wstawiony do pierwszej tablicy. Proces ten jest powtarzany do momentu, w którym</a:t>
            </a:r>
            <a:br>
              <a:rPr lang="pl-PL" dirty="0"/>
            </a:br>
            <a:r>
              <a:rPr lang="pl-PL" dirty="0"/>
              <a:t>przy wstawianiu elementu nie wystąpi kolizja. </a:t>
            </a:r>
          </a:p>
          <a:p>
            <a:pPr marL="114300" indent="0">
              <a:buNone/>
            </a:pPr>
            <a:endParaRPr lang="pl-PL" dirty="0"/>
          </a:p>
        </p:txBody>
      </p:sp>
    </p:spTree>
    <p:extLst>
      <p:ext uri="{BB962C8B-B14F-4D97-AF65-F5344CB8AC3E}">
        <p14:creationId xmlns:p14="http://schemas.microsoft.com/office/powerpoint/2010/main" val="3534198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EDB4D4D-AE58-4D3C-813E-A2CE5CAC82FF}"/>
              </a:ext>
            </a:extLst>
          </p:cNvPr>
          <p:cNvSpPr>
            <a:spLocks noGrp="1"/>
          </p:cNvSpPr>
          <p:nvPr>
            <p:ph type="title"/>
          </p:nvPr>
        </p:nvSpPr>
        <p:spPr/>
        <p:txBody>
          <a:bodyPr/>
          <a:lstStyle/>
          <a:p>
            <a:endParaRPr lang="pl-PL"/>
          </a:p>
        </p:txBody>
      </p:sp>
      <p:sp>
        <p:nvSpPr>
          <p:cNvPr id="3" name="Symbol zastępczy tekstu 2">
            <a:extLst>
              <a:ext uri="{FF2B5EF4-FFF2-40B4-BE49-F238E27FC236}">
                <a16:creationId xmlns:a16="http://schemas.microsoft.com/office/drawing/2014/main" id="{5DC04B3F-B719-44C2-88E7-CC2057114BBB}"/>
              </a:ext>
            </a:extLst>
          </p:cNvPr>
          <p:cNvSpPr>
            <a:spLocks noGrp="1"/>
          </p:cNvSpPr>
          <p:nvPr>
            <p:ph type="body" idx="1"/>
          </p:nvPr>
        </p:nvSpPr>
        <p:spPr/>
        <p:txBody>
          <a:bodyPr/>
          <a:lstStyle/>
          <a:p>
            <a:endParaRPr lang="pl-PL"/>
          </a:p>
        </p:txBody>
      </p:sp>
      <p:pic>
        <p:nvPicPr>
          <p:cNvPr id="4" name="cuckoo">
            <a:hlinkClick r:id="" action="ppaction://media"/>
            <a:extLst>
              <a:ext uri="{FF2B5EF4-FFF2-40B4-BE49-F238E27FC236}">
                <a16:creationId xmlns:a16="http://schemas.microsoft.com/office/drawing/2014/main" id="{99E4D796-A21F-447D-94C4-A9B26BC182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8892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08FB6C-C75A-4078-93B4-51158D111848}"/>
              </a:ext>
            </a:extLst>
          </p:cNvPr>
          <p:cNvSpPr>
            <a:spLocks noGrp="1"/>
          </p:cNvSpPr>
          <p:nvPr>
            <p:ph type="title"/>
          </p:nvPr>
        </p:nvSpPr>
        <p:spPr/>
        <p:txBody>
          <a:bodyPr/>
          <a:lstStyle/>
          <a:p>
            <a:pPr algn="ctr"/>
            <a:r>
              <a:rPr lang="pl-PL" dirty="0" err="1"/>
              <a:t>Cuckoo</a:t>
            </a:r>
            <a:r>
              <a:rPr lang="pl-PL" dirty="0"/>
              <a:t> </a:t>
            </a:r>
            <a:r>
              <a:rPr lang="pl-PL" dirty="0" err="1"/>
              <a:t>hashing</a:t>
            </a:r>
            <a:r>
              <a:rPr lang="pl-PL" dirty="0"/>
              <a:t> – c.d.</a:t>
            </a:r>
          </a:p>
        </p:txBody>
      </p:sp>
      <mc:AlternateContent xmlns:mc="http://schemas.openxmlformats.org/markup-compatibility/2006" xmlns:a14="http://schemas.microsoft.com/office/drawing/2010/main">
        <mc:Choice Requires="a14">
          <p:sp>
            <p:nvSpPr>
              <p:cNvPr id="3" name="Symbol zastępczy tekstu 2">
                <a:extLst>
                  <a:ext uri="{FF2B5EF4-FFF2-40B4-BE49-F238E27FC236}">
                    <a16:creationId xmlns:a16="http://schemas.microsoft.com/office/drawing/2014/main" id="{E7598148-84BA-46DE-BE2B-2C2479DA15FC}"/>
                  </a:ext>
                </a:extLst>
              </p:cNvPr>
              <p:cNvSpPr>
                <a:spLocks noGrp="1"/>
              </p:cNvSpPr>
              <p:nvPr>
                <p:ph type="body" idx="1"/>
              </p:nvPr>
            </p:nvSpPr>
            <p:spPr>
              <a:xfrm>
                <a:off x="476291" y="1235971"/>
                <a:ext cx="8228229" cy="3626652"/>
              </a:xfrm>
            </p:spPr>
            <p:txBody>
              <a:bodyPr/>
              <a:lstStyle/>
              <a:p>
                <a:pPr marL="114300" indent="0">
                  <a:buNone/>
                </a:pPr>
                <a:r>
                  <a:rPr lang="pl-PL" dirty="0"/>
                  <a:t>W przypadku zapętlenia się algorytmu, losowane są nowe funkcje haszujące i wszystkie elementy tablicy zostają ponownie przemieszane. Jeśli został osiągnięty ustalony </a:t>
                </a:r>
                <a:r>
                  <a:rPr lang="pl-PL" i="1" dirty="0"/>
                  <a:t>współczynnik wypełnienia</a:t>
                </a:r>
                <a:r>
                  <a:rPr lang="pl-PL" dirty="0"/>
                  <a:t>, to przed wybraniem nowych funkcji należy powiększyć rozmiar tablicy mieszającej.</a:t>
                </a:r>
              </a:p>
              <a:p>
                <a:pPr marL="114300" indent="0">
                  <a:buNone/>
                </a:pPr>
                <a:endParaRPr lang="pl-PL" dirty="0"/>
              </a:p>
              <a:p>
                <a:pPr marL="114300" indent="0">
                  <a:buNone/>
                </a:pPr>
                <a:r>
                  <a:rPr lang="pl-PL" b="1" dirty="0"/>
                  <a:t>Współczynnik wypełnienia </a:t>
                </a:r>
                <a:r>
                  <a:rPr lang="pl-PL" dirty="0"/>
                  <a:t>– iloraz liczby elementów zapisanych w tablicy mieszającej (</a:t>
                </a:r>
                <a:r>
                  <a:rPr lang="pl-PL" i="1" dirty="0"/>
                  <a:t>m</a:t>
                </a:r>
                <a:r>
                  <a:rPr lang="pl-PL" dirty="0"/>
                  <a:t>) do fizycznego rozmiaru tablicy (</a:t>
                </a:r>
                <a:r>
                  <a:rPr lang="pl-PL" i="1" dirty="0"/>
                  <a:t>n</a:t>
                </a:r>
                <a:r>
                  <a:rPr lang="pl-PL" dirty="0"/>
                  <a:t>)</a:t>
                </a:r>
                <a:r>
                  <a:rPr lang="pl-PL" i="1" dirty="0"/>
                  <a:t>.</a:t>
                </a:r>
                <a:r>
                  <a:rPr lang="pl-PL" dirty="0"/>
                  <a:t> Jeśli rozkład prawdopodobieństwa wartości funkcji skrótu jest jednostajny, wówczas przeciętnie dla </a:t>
                </a:r>
                <a14:m>
                  <m:oMath xmlns:m="http://schemas.openxmlformats.org/officeDocument/2006/math">
                    <m:r>
                      <a:rPr lang="el-GR" i="1" dirty="0" smtClean="0">
                        <a:latin typeface="Cambria Math" panose="02040503050406030204" pitchFamily="18" charset="0"/>
                      </a:rPr>
                      <m:t>𝛼</m:t>
                    </m:r>
                    <m:r>
                      <a:rPr lang="el-GR" i="1" dirty="0" smtClean="0">
                        <a:latin typeface="Cambria Math" panose="02040503050406030204" pitchFamily="18" charset="0"/>
                      </a:rPr>
                      <m:t> = </m:t>
                    </m:r>
                    <m:r>
                      <a:rPr lang="pl-PL" i="1" dirty="0" smtClean="0">
                        <a:latin typeface="Cambria Math" panose="02040503050406030204" pitchFamily="18" charset="0"/>
                      </a:rPr>
                      <m:t>𝑚</m:t>
                    </m:r>
                    <m:r>
                      <a:rPr lang="pl-PL" i="1" dirty="0" smtClean="0">
                        <a:latin typeface="Cambria Math" panose="02040503050406030204" pitchFamily="18" charset="0"/>
                      </a:rPr>
                      <m:t>/</m:t>
                    </m:r>
                    <m:r>
                      <a:rPr lang="pl-PL" i="1" dirty="0" smtClean="0">
                        <a:latin typeface="Cambria Math" panose="02040503050406030204" pitchFamily="18" charset="0"/>
                      </a:rPr>
                      <m:t>𝑛</m:t>
                    </m:r>
                    <m:r>
                      <a:rPr lang="pl-PL" i="1" dirty="0" smtClean="0">
                        <a:latin typeface="Cambria Math" panose="02040503050406030204" pitchFamily="18" charset="0"/>
                      </a:rPr>
                      <m:t> </m:t>
                    </m:r>
                  </m:oMath>
                </a14:m>
                <a:r>
                  <a:rPr lang="pl-PL" dirty="0"/>
                  <a:t>elementów wystąpią kolizje.</a:t>
                </a:r>
                <a:br>
                  <a:rPr lang="pl-PL" dirty="0"/>
                </a:br>
                <a:r>
                  <a:rPr lang="pl-PL" dirty="0"/>
                  <a:t>W praktyce przyjmuje się wartość współczynnika</a:t>
                </a:r>
                <a:br>
                  <a:rPr lang="pl-PL" dirty="0"/>
                </a:br>
                <a:r>
                  <a:rPr lang="pl-PL" dirty="0"/>
                  <a:t>na poziomie </a:t>
                </a:r>
                <a14:m>
                  <m:oMath xmlns:m="http://schemas.openxmlformats.org/officeDocument/2006/math">
                    <m:r>
                      <a:rPr lang="el-GR" i="1" dirty="0">
                        <a:latin typeface="Cambria Math" panose="02040503050406030204" pitchFamily="18" charset="0"/>
                      </a:rPr>
                      <m:t>𝛼</m:t>
                    </m:r>
                    <m:r>
                      <a:rPr lang="el-GR" i="1" dirty="0">
                        <a:latin typeface="Cambria Math" panose="02040503050406030204" pitchFamily="18" charset="0"/>
                      </a:rPr>
                      <m:t> =0,7…0,8.</m:t>
                    </m:r>
                  </m:oMath>
                </a14:m>
                <a:endParaRPr lang="pl-PL" dirty="0"/>
              </a:p>
            </p:txBody>
          </p:sp>
        </mc:Choice>
        <mc:Fallback xmlns="">
          <p:sp>
            <p:nvSpPr>
              <p:cNvPr id="3" name="Symbol zastępczy tekstu 2">
                <a:extLst>
                  <a:ext uri="{FF2B5EF4-FFF2-40B4-BE49-F238E27FC236}">
                    <a16:creationId xmlns:a16="http://schemas.microsoft.com/office/drawing/2014/main" id="{E7598148-84BA-46DE-BE2B-2C2479DA15FC}"/>
                  </a:ext>
                </a:extLst>
              </p:cNvPr>
              <p:cNvSpPr>
                <a:spLocks noGrp="1" noRot="1" noChangeAspect="1" noMove="1" noResize="1" noEditPoints="1" noAdjustHandles="1" noChangeArrowheads="1" noChangeShapeType="1" noTextEdit="1"/>
              </p:cNvSpPr>
              <p:nvPr>
                <p:ph type="body" idx="1"/>
              </p:nvPr>
            </p:nvSpPr>
            <p:spPr>
              <a:xfrm>
                <a:off x="476291" y="1235971"/>
                <a:ext cx="8228229" cy="3626652"/>
              </a:xfrm>
              <a:blipFill>
                <a:blip r:embed="rId2"/>
                <a:stretch>
                  <a:fillRect b="-1513"/>
                </a:stretch>
              </a:blipFill>
            </p:spPr>
            <p:txBody>
              <a:bodyPr/>
              <a:lstStyle/>
              <a:p>
                <a:r>
                  <a:rPr lang="pl-PL">
                    <a:noFill/>
                  </a:rPr>
                  <a:t> </a:t>
                </a:r>
              </a:p>
            </p:txBody>
          </p:sp>
        </mc:Fallback>
      </mc:AlternateContent>
    </p:spTree>
    <p:extLst>
      <p:ext uri="{BB962C8B-B14F-4D97-AF65-F5344CB8AC3E}">
        <p14:creationId xmlns:p14="http://schemas.microsoft.com/office/powerpoint/2010/main" val="126729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08FB6C-C75A-4078-93B4-51158D111848}"/>
              </a:ext>
            </a:extLst>
          </p:cNvPr>
          <p:cNvSpPr>
            <a:spLocks noGrp="1"/>
          </p:cNvSpPr>
          <p:nvPr>
            <p:ph type="title"/>
          </p:nvPr>
        </p:nvSpPr>
        <p:spPr/>
        <p:txBody>
          <a:bodyPr/>
          <a:lstStyle/>
          <a:p>
            <a:pPr algn="ctr"/>
            <a:r>
              <a:rPr lang="pl-PL" dirty="0" err="1"/>
              <a:t>Cuckoo</a:t>
            </a:r>
            <a:r>
              <a:rPr lang="pl-PL" dirty="0"/>
              <a:t> </a:t>
            </a:r>
            <a:r>
              <a:rPr lang="pl-PL" dirty="0" err="1"/>
              <a:t>hashing</a:t>
            </a:r>
            <a:r>
              <a:rPr lang="pl-PL" dirty="0"/>
              <a:t> – c.d.</a:t>
            </a:r>
          </a:p>
        </p:txBody>
      </p:sp>
      <p:sp>
        <p:nvSpPr>
          <p:cNvPr id="3" name="Symbol zastępczy tekstu 2">
            <a:extLst>
              <a:ext uri="{FF2B5EF4-FFF2-40B4-BE49-F238E27FC236}">
                <a16:creationId xmlns:a16="http://schemas.microsoft.com/office/drawing/2014/main" id="{E7598148-84BA-46DE-BE2B-2C2479DA15FC}"/>
              </a:ext>
            </a:extLst>
          </p:cNvPr>
          <p:cNvSpPr>
            <a:spLocks noGrp="1"/>
          </p:cNvSpPr>
          <p:nvPr>
            <p:ph type="body" idx="1"/>
          </p:nvPr>
        </p:nvSpPr>
        <p:spPr>
          <a:xfrm>
            <a:off x="457885" y="1243059"/>
            <a:ext cx="8228229" cy="3339000"/>
          </a:xfrm>
        </p:spPr>
        <p:txBody>
          <a:bodyPr/>
          <a:lstStyle/>
          <a:p>
            <a:pPr marL="114300" indent="0">
              <a:buNone/>
            </a:pPr>
            <a:r>
              <a:rPr lang="pl-PL" dirty="0"/>
              <a:t>Podstawową ideą haszowania kukułczego jest rozwiązywanie kolizji za pomocą dwóch funkcji skrótu zamiast tylko jednej. Zapewnia to dwie możliwe lokalizacje dla każdego klucza, po jednej w każdej tabeli skrótów.</a:t>
            </a:r>
          </a:p>
          <a:p>
            <a:pPr marL="114300" indent="0">
              <a:buNone/>
            </a:pPr>
            <a:endParaRPr lang="pl-PL" dirty="0"/>
          </a:p>
          <a:p>
            <a:pPr marL="114300" indent="0">
              <a:buNone/>
            </a:pPr>
            <a:r>
              <a:rPr lang="pl-PL" dirty="0"/>
              <a:t>Nazwa wywodzi się od zachowania niektórych gatunków kukułek, polegającego na tym, że pisklę kukułki wypycha inne jaja lub młode z gniazda podczas swojego wykluwania się. Analogicznie, wstawienie nowej wartości do kukułczej tablicy mieszającej może przesunąć starszą</a:t>
            </a:r>
            <a:br>
              <a:rPr lang="pl-PL" dirty="0"/>
            </a:br>
            <a:r>
              <a:rPr lang="pl-PL" dirty="0"/>
              <a:t>wartość w inne miejsce w tabeli.</a:t>
            </a:r>
          </a:p>
        </p:txBody>
      </p:sp>
    </p:spTree>
    <p:extLst>
      <p:ext uri="{BB962C8B-B14F-4D97-AF65-F5344CB8AC3E}">
        <p14:creationId xmlns:p14="http://schemas.microsoft.com/office/powerpoint/2010/main" val="1968687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08FB6C-C75A-4078-93B4-51158D111848}"/>
              </a:ext>
            </a:extLst>
          </p:cNvPr>
          <p:cNvSpPr>
            <a:spLocks noGrp="1"/>
          </p:cNvSpPr>
          <p:nvPr>
            <p:ph type="title"/>
          </p:nvPr>
        </p:nvSpPr>
        <p:spPr/>
        <p:txBody>
          <a:bodyPr/>
          <a:lstStyle/>
          <a:p>
            <a:pPr algn="ctr"/>
            <a:r>
              <a:rPr lang="pl-PL" dirty="0" err="1"/>
              <a:t>Cuckoo</a:t>
            </a:r>
            <a:r>
              <a:rPr lang="pl-PL" dirty="0"/>
              <a:t> </a:t>
            </a:r>
            <a:r>
              <a:rPr lang="pl-PL" dirty="0" err="1"/>
              <a:t>hashing</a:t>
            </a:r>
            <a:r>
              <a:rPr lang="pl-PL" dirty="0"/>
              <a:t> – złożoność obliczeniowa</a:t>
            </a:r>
          </a:p>
        </p:txBody>
      </p:sp>
      <mc:AlternateContent xmlns:mc="http://schemas.openxmlformats.org/markup-compatibility/2006" xmlns:a14="http://schemas.microsoft.com/office/drawing/2010/main">
        <mc:Choice Requires="a14">
          <p:sp>
            <p:nvSpPr>
              <p:cNvPr id="3" name="Symbol zastępczy tekstu 2">
                <a:extLst>
                  <a:ext uri="{FF2B5EF4-FFF2-40B4-BE49-F238E27FC236}">
                    <a16:creationId xmlns:a16="http://schemas.microsoft.com/office/drawing/2014/main" id="{E7598148-84BA-46DE-BE2B-2C2479DA15FC}"/>
                  </a:ext>
                </a:extLst>
              </p:cNvPr>
              <p:cNvSpPr>
                <a:spLocks noGrp="1"/>
              </p:cNvSpPr>
              <p:nvPr>
                <p:ph type="body" idx="1"/>
              </p:nvPr>
            </p:nvSpPr>
            <p:spPr>
              <a:xfrm>
                <a:off x="457885" y="1240610"/>
                <a:ext cx="8228229" cy="3339000"/>
              </a:xfrm>
            </p:spPr>
            <p:txBody>
              <a:bodyPr/>
              <a:lstStyle/>
              <a:p>
                <a:pPr marL="114300" indent="0">
                  <a:buNone/>
                </a:pPr>
                <a:r>
                  <a:rPr lang="pl-PL" b="0" i="0" dirty="0" err="1">
                    <a:solidFill>
                      <a:srgbClr val="202122"/>
                    </a:solidFill>
                    <a:effectLst/>
                    <a:latin typeface="Arial" panose="020B0604020202020204" pitchFamily="34" charset="0"/>
                  </a:rPr>
                  <a:t>Haszowanie</a:t>
                </a:r>
                <a:r>
                  <a:rPr lang="pl-PL" b="0" i="0" dirty="0">
                    <a:solidFill>
                      <a:srgbClr val="202122"/>
                    </a:solidFill>
                    <a:effectLst/>
                    <a:latin typeface="Arial" panose="020B0604020202020204" pitchFamily="34" charset="0"/>
                  </a:rPr>
                  <a:t> kukułcze gwarantuje </a:t>
                </a:r>
                <a:r>
                  <a:rPr lang="pl-PL" b="0" i="0" u="sng" dirty="0">
                    <a:solidFill>
                      <a:srgbClr val="202122"/>
                    </a:solidFill>
                    <a:effectLst/>
                    <a:latin typeface="Arial" panose="020B0604020202020204" pitchFamily="34" charset="0"/>
                  </a:rPr>
                  <a:t>odczyt</a:t>
                </a:r>
                <a:r>
                  <a:rPr lang="pl-PL" b="0" i="0" dirty="0">
                    <a:solidFill>
                      <a:srgbClr val="202122"/>
                    </a:solidFill>
                    <a:effectLst/>
                    <a:latin typeface="Arial" panose="020B0604020202020204" pitchFamily="34" charset="0"/>
                  </a:rPr>
                  <a:t> elementu z tablicy z pesymistyczną złożonością czasową </a:t>
                </a:r>
                <a14:m>
                  <m:oMath xmlns:m="http://schemas.openxmlformats.org/officeDocument/2006/math">
                    <m:r>
                      <a:rPr lang="pl-PL" b="0" i="1" dirty="0" smtClean="0">
                        <a:solidFill>
                          <a:srgbClr val="202122"/>
                        </a:solidFill>
                        <a:effectLst/>
                        <a:latin typeface="Cambria Math" panose="02040503050406030204" pitchFamily="18" charset="0"/>
                      </a:rPr>
                      <m:t>𝑂</m:t>
                    </m:r>
                    <m:r>
                      <a:rPr lang="pl-PL" b="0" i="1" dirty="0" smtClean="0">
                        <a:solidFill>
                          <a:srgbClr val="202122"/>
                        </a:solidFill>
                        <a:effectLst/>
                        <a:latin typeface="Cambria Math" panose="02040503050406030204" pitchFamily="18" charset="0"/>
                      </a:rPr>
                      <m:t>(1)</m:t>
                    </m:r>
                  </m:oMath>
                </a14:m>
                <a:r>
                  <a:rPr lang="pl-PL" b="0" i="0" dirty="0">
                    <a:solidFill>
                      <a:srgbClr val="202122"/>
                    </a:solidFill>
                    <a:effectLst/>
                    <a:latin typeface="Arial" panose="020B0604020202020204" pitchFamily="34" charset="0"/>
                  </a:rPr>
                  <a:t> (czyli w czasie stałym), gdyż wymagane jest jedynie sprawdzenie dwóch indeksów.</a:t>
                </a:r>
              </a:p>
              <a:p>
                <a:pPr marL="114300" indent="0">
                  <a:buNone/>
                </a:pPr>
                <a:endParaRPr lang="pl-PL" b="0" i="0" dirty="0">
                  <a:solidFill>
                    <a:srgbClr val="202122"/>
                  </a:solidFill>
                  <a:effectLst/>
                  <a:latin typeface="Arial" panose="020B0604020202020204" pitchFamily="34" charset="0"/>
                </a:endParaRPr>
              </a:p>
              <a:p>
                <a:pPr marL="114300" indent="0">
                  <a:buNone/>
                </a:pPr>
                <a:endParaRPr lang="pl-PL" dirty="0">
                  <a:solidFill>
                    <a:srgbClr val="202122"/>
                  </a:solidFill>
                  <a:latin typeface="Arial" panose="020B0604020202020204" pitchFamily="34" charset="0"/>
                </a:endParaRPr>
              </a:p>
              <a:p>
                <a:pPr marL="114300" indent="0">
                  <a:buNone/>
                </a:pPr>
                <a:endParaRPr lang="pl-PL" b="0" i="0" dirty="0">
                  <a:solidFill>
                    <a:srgbClr val="202122"/>
                  </a:solidFill>
                  <a:effectLst/>
                  <a:latin typeface="Arial" panose="020B0604020202020204" pitchFamily="34" charset="0"/>
                </a:endParaRPr>
              </a:p>
              <a:p>
                <a:pPr marL="114300" indent="0">
                  <a:buNone/>
                </a:pPr>
                <a:endParaRPr lang="pl-PL" dirty="0">
                  <a:solidFill>
                    <a:srgbClr val="202122"/>
                  </a:solidFill>
                  <a:latin typeface="Arial" panose="020B0604020202020204" pitchFamily="34" charset="0"/>
                </a:endParaRPr>
              </a:p>
              <a:p>
                <a:pPr marL="114300" indent="0">
                  <a:buNone/>
                </a:pPr>
                <a:br>
                  <a:rPr lang="pl-PL" b="0" i="0" dirty="0">
                    <a:solidFill>
                      <a:srgbClr val="202122"/>
                    </a:solidFill>
                    <a:effectLst/>
                    <a:latin typeface="Arial" panose="020B0604020202020204" pitchFamily="34" charset="0"/>
                  </a:rPr>
                </a:br>
                <a:r>
                  <a:rPr lang="pl-PL" b="0" i="0" dirty="0">
                    <a:solidFill>
                      <a:srgbClr val="202122"/>
                    </a:solidFill>
                    <a:effectLst/>
                    <a:latin typeface="Arial" panose="020B0604020202020204" pitchFamily="34" charset="0"/>
                  </a:rPr>
                  <a:t>Przy losowaniu funkcji mieszających z odpowiedniej rodziny,</a:t>
                </a:r>
                <a:br>
                  <a:rPr lang="pl-PL" b="0" i="0" dirty="0">
                    <a:solidFill>
                      <a:srgbClr val="202122"/>
                    </a:solidFill>
                    <a:effectLst/>
                    <a:latin typeface="Arial" panose="020B0604020202020204" pitchFamily="34" charset="0"/>
                  </a:rPr>
                </a:br>
                <a:r>
                  <a:rPr lang="pl-PL" b="0" i="0" dirty="0">
                    <a:solidFill>
                      <a:srgbClr val="202122"/>
                    </a:solidFill>
                    <a:effectLst/>
                    <a:latin typeface="Arial" panose="020B0604020202020204" pitchFamily="34" charset="0"/>
                  </a:rPr>
                  <a:t>oczekiwany zamortyzowany koszt </a:t>
                </a:r>
                <a:r>
                  <a:rPr lang="pl-PL" b="0" i="0" u="sng" dirty="0">
                    <a:solidFill>
                      <a:srgbClr val="202122"/>
                    </a:solidFill>
                    <a:effectLst/>
                    <a:latin typeface="Arial" panose="020B0604020202020204" pitchFamily="34" charset="0"/>
                  </a:rPr>
                  <a:t>wstawienia</a:t>
                </a:r>
                <a:r>
                  <a:rPr lang="pl-PL" b="0" i="0" dirty="0">
                    <a:solidFill>
                      <a:srgbClr val="202122"/>
                    </a:solidFill>
                    <a:effectLst/>
                    <a:latin typeface="Arial" panose="020B0604020202020204" pitchFamily="34" charset="0"/>
                  </a:rPr>
                  <a:t> elementu</a:t>
                </a:r>
                <a:br>
                  <a:rPr lang="pl-PL" b="0" i="0" dirty="0">
                    <a:solidFill>
                      <a:srgbClr val="202122"/>
                    </a:solidFill>
                    <a:effectLst/>
                    <a:latin typeface="Arial" panose="020B0604020202020204" pitchFamily="34" charset="0"/>
                  </a:rPr>
                </a:br>
                <a:r>
                  <a:rPr lang="pl-PL" b="0" i="0" dirty="0">
                    <a:solidFill>
                      <a:srgbClr val="202122"/>
                    </a:solidFill>
                    <a:effectLst/>
                    <a:latin typeface="Arial" panose="020B0604020202020204" pitchFamily="34" charset="0"/>
                  </a:rPr>
                  <a:t>jest również stały.</a:t>
                </a:r>
                <a:endParaRPr lang="pl-PL" dirty="0"/>
              </a:p>
            </p:txBody>
          </p:sp>
        </mc:Choice>
        <mc:Fallback xmlns="">
          <p:sp>
            <p:nvSpPr>
              <p:cNvPr id="3" name="Symbol zastępczy tekstu 2">
                <a:extLst>
                  <a:ext uri="{FF2B5EF4-FFF2-40B4-BE49-F238E27FC236}">
                    <a16:creationId xmlns:a16="http://schemas.microsoft.com/office/drawing/2014/main" id="{E7598148-84BA-46DE-BE2B-2C2479DA15FC}"/>
                  </a:ext>
                </a:extLst>
              </p:cNvPr>
              <p:cNvSpPr>
                <a:spLocks noGrp="1" noRot="1" noChangeAspect="1" noMove="1" noResize="1" noEditPoints="1" noAdjustHandles="1" noChangeArrowheads="1" noChangeShapeType="1" noTextEdit="1"/>
              </p:cNvSpPr>
              <p:nvPr>
                <p:ph type="body" idx="1"/>
              </p:nvPr>
            </p:nvSpPr>
            <p:spPr>
              <a:xfrm>
                <a:off x="457885" y="1240610"/>
                <a:ext cx="8228229" cy="3339000"/>
              </a:xfrm>
              <a:blipFill>
                <a:blip r:embed="rId2"/>
                <a:stretch>
                  <a:fillRect b="-10238"/>
                </a:stretch>
              </a:blipFill>
            </p:spPr>
            <p:txBody>
              <a:bodyPr/>
              <a:lstStyle/>
              <a:p>
                <a:r>
                  <a:rPr lang="pl-PL">
                    <a:noFill/>
                  </a:rPr>
                  <a:t> </a:t>
                </a:r>
              </a:p>
            </p:txBody>
          </p:sp>
        </mc:Fallback>
      </mc:AlternateContent>
      <p:pic>
        <p:nvPicPr>
          <p:cNvPr id="5" name="Obraz 4">
            <a:extLst>
              <a:ext uri="{FF2B5EF4-FFF2-40B4-BE49-F238E27FC236}">
                <a16:creationId xmlns:a16="http://schemas.microsoft.com/office/drawing/2014/main" id="{0ED0FC58-8777-4936-A1F1-632F6840E15E}"/>
              </a:ext>
            </a:extLst>
          </p:cNvPr>
          <p:cNvPicPr>
            <a:picLocks noChangeAspect="1"/>
          </p:cNvPicPr>
          <p:nvPr/>
        </p:nvPicPr>
        <p:blipFill>
          <a:blip r:embed="rId3"/>
          <a:stretch>
            <a:fillRect/>
          </a:stretch>
        </p:blipFill>
        <p:spPr>
          <a:xfrm>
            <a:off x="652129" y="2571750"/>
            <a:ext cx="4054549" cy="1088611"/>
          </a:xfrm>
          <a:prstGeom prst="rect">
            <a:avLst/>
          </a:prstGeom>
        </p:spPr>
      </p:pic>
      <p:sp>
        <p:nvSpPr>
          <p:cNvPr id="6" name="pole tekstowe 5">
            <a:extLst>
              <a:ext uri="{FF2B5EF4-FFF2-40B4-BE49-F238E27FC236}">
                <a16:creationId xmlns:a16="http://schemas.microsoft.com/office/drawing/2014/main" id="{B0FCADBE-9D84-45BE-BAE8-9A20D28CF5D3}"/>
              </a:ext>
            </a:extLst>
          </p:cNvPr>
          <p:cNvSpPr txBox="1"/>
          <p:nvPr/>
        </p:nvSpPr>
        <p:spPr>
          <a:xfrm>
            <a:off x="5124892" y="2910110"/>
            <a:ext cx="2934586" cy="307777"/>
          </a:xfrm>
          <a:prstGeom prst="rect">
            <a:avLst/>
          </a:prstGeom>
          <a:noFill/>
        </p:spPr>
        <p:txBody>
          <a:bodyPr wrap="square" rtlCol="0">
            <a:spAutoFit/>
          </a:bodyPr>
          <a:lstStyle/>
          <a:p>
            <a:r>
              <a:rPr lang="pl-PL" i="1" dirty="0"/>
              <a:t>Pseudokod operacji odczytu</a:t>
            </a:r>
          </a:p>
        </p:txBody>
      </p:sp>
    </p:spTree>
    <p:extLst>
      <p:ext uri="{BB962C8B-B14F-4D97-AF65-F5344CB8AC3E}">
        <p14:creationId xmlns:p14="http://schemas.microsoft.com/office/powerpoint/2010/main" val="353701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41E6C67-6DA3-4A2E-B60F-A0369D2A4E0F}"/>
              </a:ext>
            </a:extLst>
          </p:cNvPr>
          <p:cNvSpPr>
            <a:spLocks noGrp="1"/>
          </p:cNvSpPr>
          <p:nvPr>
            <p:ph type="title"/>
          </p:nvPr>
        </p:nvSpPr>
        <p:spPr>
          <a:xfrm>
            <a:off x="634221" y="410000"/>
            <a:ext cx="5125081" cy="1071470"/>
          </a:xfrm>
        </p:spPr>
        <p:txBody>
          <a:bodyPr/>
          <a:lstStyle/>
          <a:p>
            <a:pPr algn="ctr"/>
            <a:r>
              <a:rPr lang="pl-PL" dirty="0" err="1"/>
              <a:t>Cuckoo</a:t>
            </a:r>
            <a:r>
              <a:rPr lang="pl-PL" dirty="0"/>
              <a:t> </a:t>
            </a:r>
            <a:r>
              <a:rPr lang="pl-PL" dirty="0" err="1"/>
              <a:t>hashing</a:t>
            </a:r>
            <a:r>
              <a:rPr lang="pl-PL" dirty="0"/>
              <a:t> – złożoność obliczeniowa – c.d.</a:t>
            </a:r>
          </a:p>
        </p:txBody>
      </p:sp>
      <p:sp>
        <p:nvSpPr>
          <p:cNvPr id="3" name="Symbol zastępczy tekstu 2">
            <a:extLst>
              <a:ext uri="{FF2B5EF4-FFF2-40B4-BE49-F238E27FC236}">
                <a16:creationId xmlns:a16="http://schemas.microsoft.com/office/drawing/2014/main" id="{62DA84D5-418D-41A1-9F13-E75D52EB13CA}"/>
              </a:ext>
            </a:extLst>
          </p:cNvPr>
          <p:cNvSpPr>
            <a:spLocks noGrp="1"/>
          </p:cNvSpPr>
          <p:nvPr>
            <p:ph type="body" idx="1"/>
          </p:nvPr>
        </p:nvSpPr>
        <p:spPr>
          <a:xfrm>
            <a:off x="634221" y="1873398"/>
            <a:ext cx="4480038" cy="2860102"/>
          </a:xfrm>
        </p:spPr>
        <p:txBody>
          <a:bodyPr/>
          <a:lstStyle/>
          <a:p>
            <a:pPr marL="114300" indent="0">
              <a:buNone/>
            </a:pPr>
            <a:r>
              <a:rPr lang="pl-PL" sz="1600" i="1" dirty="0"/>
              <a:t>Pseudokod operacji wstawiania.</a:t>
            </a:r>
          </a:p>
          <a:p>
            <a:pPr marL="114300" indent="0">
              <a:buNone/>
            </a:pPr>
            <a:br>
              <a:rPr lang="pl-PL" sz="1600" i="1" dirty="0"/>
            </a:br>
            <a:r>
              <a:rPr lang="pl-PL" sz="1600" i="1" dirty="0"/>
              <a:t>W linijce 10 oraz 15 ma miejsce „kukułcze” wyrzucanie innych kluczy do momentu aż każde z nich znajdzie się w swoim „gnieździe”, czyli gdy element x zostanie wstawiony w odpowiednie miejsce w jednej z dwóch tablic. Notacja ⟷ oznacza zamianę wartości dwóch zmiennych (</a:t>
            </a:r>
            <a:r>
              <a:rPr lang="pl-PL" sz="1600" i="1" dirty="0" err="1"/>
              <a:t>swap</a:t>
            </a:r>
            <a:r>
              <a:rPr lang="pl-PL" sz="1600" i="1" dirty="0"/>
              <a:t>).</a:t>
            </a:r>
          </a:p>
        </p:txBody>
      </p:sp>
      <p:pic>
        <p:nvPicPr>
          <p:cNvPr id="5" name="Obraz 4">
            <a:extLst>
              <a:ext uri="{FF2B5EF4-FFF2-40B4-BE49-F238E27FC236}">
                <a16:creationId xmlns:a16="http://schemas.microsoft.com/office/drawing/2014/main" id="{BBA3EE51-F770-484E-8CC1-AFBA165F548C}"/>
              </a:ext>
            </a:extLst>
          </p:cNvPr>
          <p:cNvPicPr>
            <a:picLocks noChangeAspect="1"/>
          </p:cNvPicPr>
          <p:nvPr/>
        </p:nvPicPr>
        <p:blipFill>
          <a:blip r:embed="rId2"/>
          <a:stretch>
            <a:fillRect/>
          </a:stretch>
        </p:blipFill>
        <p:spPr>
          <a:xfrm>
            <a:off x="6166884" y="516368"/>
            <a:ext cx="2977116" cy="4373280"/>
          </a:xfrm>
          <a:prstGeom prst="rect">
            <a:avLst/>
          </a:prstGeom>
        </p:spPr>
      </p:pic>
    </p:spTree>
    <p:extLst>
      <p:ext uri="{BB962C8B-B14F-4D97-AF65-F5344CB8AC3E}">
        <p14:creationId xmlns:p14="http://schemas.microsoft.com/office/powerpoint/2010/main" val="497471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t>Konsensus w sieci blockchain</a:t>
            </a:r>
            <a:endParaRPr dirty="0"/>
          </a:p>
        </p:txBody>
      </p:sp>
      <p:sp>
        <p:nvSpPr>
          <p:cNvPr id="92" name="Google Shape;92;p14"/>
          <p:cNvSpPr txBox="1">
            <a:spLocks noGrp="1"/>
          </p:cNvSpPr>
          <p:nvPr>
            <p:ph type="body" idx="1"/>
          </p:nvPr>
        </p:nvSpPr>
        <p:spPr>
          <a:xfrm>
            <a:off x="311700" y="1229875"/>
            <a:ext cx="8421174"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dirty="0"/>
              <a:t>Na bezpieczeństwo sieci blockchain składa się wiele elementów, z których dwoma najważniejszymi są </a:t>
            </a:r>
            <a:r>
              <a:rPr lang="pl" b="1" dirty="0"/>
              <a:t>konsensus</a:t>
            </a:r>
            <a:r>
              <a:rPr lang="pl" dirty="0"/>
              <a:t> i </a:t>
            </a:r>
            <a:r>
              <a:rPr lang="pl" b="1" dirty="0"/>
              <a:t>niemodyfikowalność</a:t>
            </a:r>
            <a:r>
              <a:rPr lang="pl" dirty="0"/>
              <a:t>. </a:t>
            </a:r>
          </a:p>
          <a:p>
            <a:pPr marL="0" lvl="0" indent="0" algn="l" rtl="0">
              <a:spcBef>
                <a:spcPts val="0"/>
              </a:spcBef>
              <a:spcAft>
                <a:spcPts val="1600"/>
              </a:spcAft>
              <a:buNone/>
            </a:pPr>
            <a:r>
              <a:rPr lang="pl" dirty="0"/>
              <a:t>Konsensus odnosi się do zdolności węzłów zgromadzonych w ramach rozproszonej sieci do uzgadniania jednego i prawdziwego stanu sieci oraz ważności transakcji. Proces osiągania konsensusu zazwyczaj zależy od tzw. </a:t>
            </a:r>
            <a:r>
              <a:rPr lang="pl" b="1" dirty="0"/>
              <a:t>algorytmów konsensusu.</a:t>
            </a:r>
            <a:endParaRPr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203971-B24A-4C4C-A7B5-81816A05B3D2}"/>
              </a:ext>
            </a:extLst>
          </p:cNvPr>
          <p:cNvSpPr>
            <a:spLocks noGrp="1"/>
          </p:cNvSpPr>
          <p:nvPr>
            <p:ph type="title"/>
          </p:nvPr>
        </p:nvSpPr>
        <p:spPr/>
        <p:txBody>
          <a:bodyPr/>
          <a:lstStyle/>
          <a:p>
            <a:pPr algn="ctr"/>
            <a:r>
              <a:rPr lang="pl-PL" dirty="0" err="1"/>
              <a:t>PoW</a:t>
            </a:r>
            <a:r>
              <a:rPr lang="pl-PL" dirty="0"/>
              <a:t> – </a:t>
            </a:r>
            <a:r>
              <a:rPr lang="pl-PL" dirty="0" err="1"/>
              <a:t>cuckoo</a:t>
            </a:r>
            <a:r>
              <a:rPr lang="pl-PL" dirty="0"/>
              <a:t> </a:t>
            </a:r>
            <a:r>
              <a:rPr lang="pl-PL" dirty="0" err="1"/>
              <a:t>cycle</a:t>
            </a:r>
            <a:endParaRPr lang="pl-PL" dirty="0"/>
          </a:p>
        </p:txBody>
      </p:sp>
      <p:sp>
        <p:nvSpPr>
          <p:cNvPr id="3" name="Symbol zastępczy tekstu 2">
            <a:extLst>
              <a:ext uri="{FF2B5EF4-FFF2-40B4-BE49-F238E27FC236}">
                <a16:creationId xmlns:a16="http://schemas.microsoft.com/office/drawing/2014/main" id="{DC2DA0DA-0EB7-4B5E-A48B-C66AAFC07FF4}"/>
              </a:ext>
            </a:extLst>
          </p:cNvPr>
          <p:cNvSpPr>
            <a:spLocks noGrp="1"/>
          </p:cNvSpPr>
          <p:nvPr>
            <p:ph type="body" idx="1"/>
          </p:nvPr>
        </p:nvSpPr>
        <p:spPr>
          <a:xfrm>
            <a:off x="4572000" y="1173744"/>
            <a:ext cx="4345172" cy="3259512"/>
          </a:xfrm>
        </p:spPr>
        <p:txBody>
          <a:bodyPr/>
          <a:lstStyle/>
          <a:p>
            <a:pPr marL="114300" indent="0">
              <a:buNone/>
            </a:pPr>
            <a:r>
              <a:rPr lang="pl-PL" dirty="0"/>
              <a:t>Ze składającą się z 42 linijek kompletną specyfikacją w języku C oraz 13-wierszowym opisem matematycznym, kukułczy algorytm Proof of </a:t>
            </a:r>
            <a:r>
              <a:rPr lang="pl-PL" dirty="0" err="1"/>
              <a:t>Work</a:t>
            </a:r>
            <a:r>
              <a:rPr lang="pl-PL" dirty="0"/>
              <a:t> jest o połowę mniejszy od implementacji kryptograficznych funkcji skrótu takich jak SHA256, Blake2b lub SHA3 (</a:t>
            </a:r>
            <a:r>
              <a:rPr lang="pl-PL" dirty="0" err="1"/>
              <a:t>Keccak</a:t>
            </a:r>
            <a:r>
              <a:rPr lang="pl-PL" dirty="0"/>
              <a:t>) stosowanych przykładowo</a:t>
            </a:r>
            <a:br>
              <a:rPr lang="pl-PL" dirty="0"/>
            </a:br>
            <a:r>
              <a:rPr lang="pl-PL" dirty="0"/>
              <a:t>w BTC czy ETH.</a:t>
            </a:r>
          </a:p>
          <a:p>
            <a:pPr marL="114300" indent="0">
              <a:buNone/>
            </a:pPr>
            <a:endParaRPr lang="pl-PL" dirty="0"/>
          </a:p>
        </p:txBody>
      </p:sp>
      <p:pic>
        <p:nvPicPr>
          <p:cNvPr id="5" name="Obraz 4">
            <a:extLst>
              <a:ext uri="{FF2B5EF4-FFF2-40B4-BE49-F238E27FC236}">
                <a16:creationId xmlns:a16="http://schemas.microsoft.com/office/drawing/2014/main" id="{8DAD7365-D57B-4416-89AD-00834577F1E3}"/>
              </a:ext>
            </a:extLst>
          </p:cNvPr>
          <p:cNvPicPr>
            <a:picLocks noChangeAspect="1"/>
          </p:cNvPicPr>
          <p:nvPr/>
        </p:nvPicPr>
        <p:blipFill>
          <a:blip r:embed="rId2"/>
          <a:stretch>
            <a:fillRect/>
          </a:stretch>
        </p:blipFill>
        <p:spPr>
          <a:xfrm>
            <a:off x="779549" y="1311349"/>
            <a:ext cx="3137661" cy="3259512"/>
          </a:xfrm>
          <a:prstGeom prst="rect">
            <a:avLst/>
          </a:prstGeom>
        </p:spPr>
      </p:pic>
    </p:spTree>
    <p:extLst>
      <p:ext uri="{BB962C8B-B14F-4D97-AF65-F5344CB8AC3E}">
        <p14:creationId xmlns:p14="http://schemas.microsoft.com/office/powerpoint/2010/main" val="1599242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203971-B24A-4C4C-A7B5-81816A05B3D2}"/>
              </a:ext>
            </a:extLst>
          </p:cNvPr>
          <p:cNvSpPr>
            <a:spLocks noGrp="1"/>
          </p:cNvSpPr>
          <p:nvPr>
            <p:ph type="title"/>
          </p:nvPr>
        </p:nvSpPr>
        <p:spPr/>
        <p:txBody>
          <a:bodyPr/>
          <a:lstStyle/>
          <a:p>
            <a:pPr algn="ctr"/>
            <a:r>
              <a:rPr lang="pl-PL" dirty="0" err="1"/>
              <a:t>PoW</a:t>
            </a:r>
            <a:r>
              <a:rPr lang="pl-PL" dirty="0"/>
              <a:t> – </a:t>
            </a:r>
            <a:r>
              <a:rPr lang="pl-PL" dirty="0" err="1"/>
              <a:t>cuckoo</a:t>
            </a:r>
            <a:r>
              <a:rPr lang="pl-PL" dirty="0"/>
              <a:t> </a:t>
            </a:r>
            <a:r>
              <a:rPr lang="pl-PL" dirty="0" err="1"/>
              <a:t>cycle</a:t>
            </a:r>
            <a:r>
              <a:rPr lang="pl-PL" dirty="0"/>
              <a:t> – zasada działania</a:t>
            </a:r>
          </a:p>
        </p:txBody>
      </p:sp>
      <p:sp>
        <p:nvSpPr>
          <p:cNvPr id="3" name="Symbol zastępczy tekstu 2">
            <a:extLst>
              <a:ext uri="{FF2B5EF4-FFF2-40B4-BE49-F238E27FC236}">
                <a16:creationId xmlns:a16="http://schemas.microsoft.com/office/drawing/2014/main" id="{DC2DA0DA-0EB7-4B5E-A48B-C66AAFC07FF4}"/>
              </a:ext>
            </a:extLst>
          </p:cNvPr>
          <p:cNvSpPr>
            <a:spLocks noGrp="1"/>
          </p:cNvSpPr>
          <p:nvPr>
            <p:ph type="body" idx="1"/>
          </p:nvPr>
        </p:nvSpPr>
        <p:spPr>
          <a:xfrm>
            <a:off x="311700" y="1017799"/>
            <a:ext cx="8520600" cy="3880265"/>
          </a:xfrm>
        </p:spPr>
        <p:txBody>
          <a:bodyPr/>
          <a:lstStyle/>
          <a:p>
            <a:pPr marL="114300" indent="0">
              <a:buNone/>
            </a:pPr>
            <a:endParaRPr lang="pl-PL" dirty="0"/>
          </a:p>
          <a:p>
            <a:r>
              <a:rPr lang="pl-PL" dirty="0"/>
              <a:t>W pierwszej kolejności na podstawie danych wejściowych generowany jest graf dwudzielny.</a:t>
            </a:r>
          </a:p>
          <a:p>
            <a:r>
              <a:rPr lang="pl-PL" dirty="0"/>
              <a:t>Następnie jednostka ma sprawdzić, czy w utworzonym grafie istnieje cykl posiadający określone właściwości (krawędzie, wierzchołki).</a:t>
            </a:r>
          </a:p>
          <a:p>
            <a:r>
              <a:rPr lang="pl-PL" dirty="0"/>
              <a:t>Najbardziej efektywnym znanym sposobem znajdowania cykli w losowych grafach dwudzielnych jest rozpoczęcie od wyeliminowania krawędzi, które nie są częścią żadnego cyklu. Ta faza przetwarzania wstępnego określana jest jako </a:t>
            </a:r>
            <a:r>
              <a:rPr lang="pl-PL" i="1" dirty="0" err="1"/>
              <a:t>edge</a:t>
            </a:r>
            <a:r>
              <a:rPr lang="pl-PL" i="1" dirty="0"/>
              <a:t> </a:t>
            </a:r>
            <a:r>
              <a:rPr lang="pl-PL" i="1" dirty="0" err="1"/>
              <a:t>trimming</a:t>
            </a:r>
            <a:r>
              <a:rPr lang="pl-PL" dirty="0"/>
              <a:t> („przycinanie</a:t>
            </a:r>
            <a:br>
              <a:rPr lang="pl-PL" dirty="0"/>
            </a:br>
            <a:r>
              <a:rPr lang="pl-PL" dirty="0"/>
              <a:t>krawędzi”) i zajmuje zdecydowaną większość czasu</a:t>
            </a:r>
            <a:br>
              <a:rPr lang="pl-PL" dirty="0"/>
            </a:br>
            <a:r>
              <a:rPr lang="pl-PL" dirty="0"/>
              <a:t>działania algorytmu.</a:t>
            </a:r>
          </a:p>
          <a:p>
            <a:pPr marL="114300" indent="0">
              <a:buNone/>
            </a:pPr>
            <a:endParaRPr lang="pl-PL" dirty="0"/>
          </a:p>
        </p:txBody>
      </p:sp>
    </p:spTree>
    <p:extLst>
      <p:ext uri="{BB962C8B-B14F-4D97-AF65-F5344CB8AC3E}">
        <p14:creationId xmlns:p14="http://schemas.microsoft.com/office/powerpoint/2010/main" val="2132314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8A1FEA-5DCF-47B1-A93F-FFE3FDC98084}"/>
              </a:ext>
            </a:extLst>
          </p:cNvPr>
          <p:cNvSpPr>
            <a:spLocks noGrp="1"/>
          </p:cNvSpPr>
          <p:nvPr>
            <p:ph type="title"/>
          </p:nvPr>
        </p:nvSpPr>
        <p:spPr/>
        <p:txBody>
          <a:bodyPr/>
          <a:lstStyle/>
          <a:p>
            <a:pPr algn="ctr"/>
            <a:r>
              <a:rPr lang="pl-PL" dirty="0" err="1"/>
              <a:t>PoW</a:t>
            </a:r>
            <a:r>
              <a:rPr lang="pl-PL" dirty="0"/>
              <a:t> – </a:t>
            </a:r>
            <a:r>
              <a:rPr lang="pl-PL" dirty="0" err="1"/>
              <a:t>cuckoo</a:t>
            </a:r>
            <a:r>
              <a:rPr lang="pl-PL" dirty="0"/>
              <a:t> </a:t>
            </a:r>
            <a:r>
              <a:rPr lang="pl-PL" dirty="0" err="1"/>
              <a:t>cycle</a:t>
            </a:r>
            <a:r>
              <a:rPr lang="pl-PL" dirty="0"/>
              <a:t> – zasada działania</a:t>
            </a:r>
          </a:p>
        </p:txBody>
      </p:sp>
      <mc:AlternateContent xmlns:mc="http://schemas.openxmlformats.org/markup-compatibility/2006">
        <mc:Choice xmlns:a14="http://schemas.microsoft.com/office/drawing/2010/main" Requires="a14">
          <p:sp>
            <p:nvSpPr>
              <p:cNvPr id="3" name="Symbol zastępczy tekstu 2">
                <a:extLst>
                  <a:ext uri="{FF2B5EF4-FFF2-40B4-BE49-F238E27FC236}">
                    <a16:creationId xmlns:a16="http://schemas.microsoft.com/office/drawing/2014/main" id="{9BCFD120-ADE2-4863-8637-962BEB7E0EAC}"/>
                  </a:ext>
                </a:extLst>
              </p:cNvPr>
              <p:cNvSpPr>
                <a:spLocks noGrp="1"/>
              </p:cNvSpPr>
              <p:nvPr>
                <p:ph type="body" idx="1"/>
              </p:nvPr>
            </p:nvSpPr>
            <p:spPr/>
            <p:txBody>
              <a:bodyPr/>
              <a:lstStyle/>
              <a:p>
                <a:r>
                  <a:rPr lang="pl-PL" dirty="0"/>
                  <a:t>Dowód Pracy przyjmuje postać cyklu par węzłów o długości </a:t>
                </a:r>
                <a14:m>
                  <m:oMath xmlns:m="http://schemas.openxmlformats.org/officeDocument/2006/math">
                    <m:r>
                      <a:rPr lang="pl-PL" i="1" dirty="0" smtClean="0">
                        <a:latin typeface="Cambria Math" panose="02040503050406030204" pitchFamily="18" charset="0"/>
                      </a:rPr>
                      <m:t>𝐿</m:t>
                    </m:r>
                    <m:r>
                      <a:rPr lang="pl-PL" i="1" dirty="0" smtClean="0">
                        <a:latin typeface="Cambria Math" panose="02040503050406030204" pitchFamily="18" charset="0"/>
                      </a:rPr>
                      <m:t>=42 </m:t>
                    </m:r>
                  </m:oMath>
                </a14:m>
                <a:r>
                  <a:rPr lang="pl-PL" dirty="0"/>
                  <a:t>w grafie dwudzielnym z </a:t>
                </a:r>
                <a14:m>
                  <m:oMath xmlns:m="http://schemas.openxmlformats.org/officeDocument/2006/math">
                    <m:r>
                      <a:rPr lang="pl-PL" i="1" dirty="0" smtClean="0">
                        <a:latin typeface="Cambria Math" panose="02040503050406030204" pitchFamily="18" charset="0"/>
                      </a:rPr>
                      <m:t>𝑁</m:t>
                    </m:r>
                    <m:r>
                      <a:rPr lang="pl-PL" i="1" dirty="0" smtClean="0">
                        <a:latin typeface="Cambria Math" panose="02040503050406030204" pitchFamily="18" charset="0"/>
                      </a:rPr>
                      <m:t>+</m:t>
                    </m:r>
                    <m:r>
                      <a:rPr lang="pl-PL" i="1" dirty="0" smtClean="0">
                        <a:latin typeface="Cambria Math" panose="02040503050406030204" pitchFamily="18" charset="0"/>
                      </a:rPr>
                      <m:t>𝑁</m:t>
                    </m:r>
                    <m:r>
                      <a:rPr lang="pl-PL" i="1" dirty="0" smtClean="0">
                        <a:latin typeface="Cambria Math" panose="02040503050406030204" pitchFamily="18" charset="0"/>
                      </a:rPr>
                      <m:t> </m:t>
                    </m:r>
                  </m:oMath>
                </a14:m>
                <a:r>
                  <a:rPr lang="pl-PL" dirty="0"/>
                  <a:t>węzłami i </a:t>
                </a:r>
                <a14:m>
                  <m:oMath xmlns:m="http://schemas.openxmlformats.org/officeDocument/2006/math">
                    <m:r>
                      <a:rPr lang="pl-PL" i="1" dirty="0" smtClean="0">
                        <a:latin typeface="Cambria Math" panose="02040503050406030204" pitchFamily="18" charset="0"/>
                      </a:rPr>
                      <m:t>𝑁</m:t>
                    </m:r>
                  </m:oMath>
                </a14:m>
                <a:r>
                  <a:rPr lang="pl-PL" dirty="0"/>
                  <a:t> krawędziami, przy </a:t>
                </a:r>
                <a14:m>
                  <m:oMath xmlns:m="http://schemas.openxmlformats.org/officeDocument/2006/math">
                    <m:r>
                      <a:rPr lang="pl-PL" i="1" dirty="0" smtClean="0">
                        <a:latin typeface="Cambria Math" panose="02040503050406030204" pitchFamily="18" charset="0"/>
                      </a:rPr>
                      <m:t>𝑁</m:t>
                    </m:r>
                    <m:r>
                      <a:rPr lang="pl-PL" i="1" dirty="0" smtClean="0">
                        <a:latin typeface="Cambria Math" panose="02040503050406030204" pitchFamily="18" charset="0"/>
                      </a:rPr>
                      <m:t>=</m:t>
                    </m:r>
                    <m:sSup>
                      <m:sSupPr>
                        <m:ctrlPr>
                          <a:rPr lang="pl-PL" i="1" dirty="0" smtClean="0">
                            <a:latin typeface="Cambria Math" panose="02040503050406030204" pitchFamily="18" charset="0"/>
                          </a:rPr>
                        </m:ctrlPr>
                      </m:sSupPr>
                      <m:e>
                        <m:r>
                          <a:rPr lang="pl-PL" b="0" i="1" dirty="0" smtClean="0">
                            <a:latin typeface="Cambria Math" panose="02040503050406030204" pitchFamily="18" charset="0"/>
                          </a:rPr>
                          <m:t>2</m:t>
                        </m:r>
                      </m:e>
                      <m:sup>
                        <m:r>
                          <a:rPr lang="pl-PL" b="0" i="1" dirty="0" smtClean="0">
                            <a:latin typeface="Cambria Math" panose="02040503050406030204" pitchFamily="18" charset="0"/>
                          </a:rPr>
                          <m:t>𝑛</m:t>
                        </m:r>
                      </m:sup>
                    </m:sSup>
                  </m:oMath>
                </a14:m>
                <a:r>
                  <a:rPr lang="pl-PL" dirty="0"/>
                  <a:t>, gdzie </a:t>
                </a:r>
                <a14:m>
                  <m:oMath xmlns:m="http://schemas.openxmlformats.org/officeDocument/2006/math">
                    <m:r>
                      <a:rPr lang="pl-PL" i="1" dirty="0" smtClean="0">
                        <a:latin typeface="Cambria Math" panose="02040503050406030204" pitchFamily="18" charset="0"/>
                      </a:rPr>
                      <m:t>𝑛</m:t>
                    </m:r>
                  </m:oMath>
                </a14:m>
                <a:r>
                  <a:rPr lang="pl-PL" dirty="0"/>
                  <a:t> jest</a:t>
                </a:r>
                <a:br>
                  <a:rPr lang="pl-PL" dirty="0"/>
                </a:br>
                <a:r>
                  <a:rPr lang="pl-PL" dirty="0"/>
                  <a:t>w zakresie od 10 do 64.</a:t>
                </a:r>
              </a:p>
              <a:p>
                <a:pPr marL="114300" indent="0">
                  <a:buNone/>
                </a:pPr>
                <a:endParaRPr lang="pl-PL" dirty="0"/>
              </a:p>
              <a:p>
                <a:pPr marL="114300" indent="0">
                  <a:buNone/>
                </a:pPr>
                <a:endParaRPr lang="pl-PL" dirty="0"/>
              </a:p>
              <a:p>
                <a:pPr marL="114300" indent="0">
                  <a:buNone/>
                </a:pPr>
                <a:r>
                  <a:rPr lang="pl-PL" dirty="0"/>
                  <a:t>Znajdowanie cykli w ten sposób jest zadaniem trudnym, wymagającym dostępu do zróżnicowanej ilości pamięci. </a:t>
                </a:r>
              </a:p>
              <a:p>
                <a:pPr marL="114300" indent="0">
                  <a:buNone/>
                </a:pPr>
                <a:endParaRPr lang="pl-PL" dirty="0"/>
              </a:p>
              <a:p>
                <a:pPr marL="114300" indent="0">
                  <a:buNone/>
                </a:pPr>
                <a:endParaRPr lang="pl-PL" dirty="0"/>
              </a:p>
            </p:txBody>
          </p:sp>
        </mc:Choice>
        <mc:Fallback>
          <p:sp>
            <p:nvSpPr>
              <p:cNvPr id="3" name="Symbol zastępczy tekstu 2">
                <a:extLst>
                  <a:ext uri="{FF2B5EF4-FFF2-40B4-BE49-F238E27FC236}">
                    <a16:creationId xmlns:a16="http://schemas.microsoft.com/office/drawing/2014/main" id="{9BCFD120-ADE2-4863-8637-962BEB7E0EAC}"/>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66861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8A1FEA-5DCF-47B1-A93F-FFE3FDC98084}"/>
              </a:ext>
            </a:extLst>
          </p:cNvPr>
          <p:cNvSpPr>
            <a:spLocks noGrp="1"/>
          </p:cNvSpPr>
          <p:nvPr>
            <p:ph type="title"/>
          </p:nvPr>
        </p:nvSpPr>
        <p:spPr/>
        <p:txBody>
          <a:bodyPr/>
          <a:lstStyle/>
          <a:p>
            <a:pPr algn="ctr"/>
            <a:r>
              <a:rPr lang="pl-PL" dirty="0" err="1"/>
              <a:t>PoW</a:t>
            </a:r>
            <a:r>
              <a:rPr lang="pl-PL" dirty="0"/>
              <a:t> – </a:t>
            </a:r>
            <a:r>
              <a:rPr lang="pl-PL" dirty="0" err="1"/>
              <a:t>cuckoo</a:t>
            </a:r>
            <a:r>
              <a:rPr lang="pl-PL" dirty="0"/>
              <a:t> </a:t>
            </a:r>
            <a:r>
              <a:rPr lang="pl-PL" dirty="0" err="1"/>
              <a:t>cycle</a:t>
            </a:r>
            <a:endParaRPr lang="pl-PL" dirty="0"/>
          </a:p>
        </p:txBody>
      </p:sp>
      <p:sp>
        <p:nvSpPr>
          <p:cNvPr id="3" name="Symbol zastępczy tekstu 2">
            <a:extLst>
              <a:ext uri="{FF2B5EF4-FFF2-40B4-BE49-F238E27FC236}">
                <a16:creationId xmlns:a16="http://schemas.microsoft.com/office/drawing/2014/main" id="{9BCFD120-ADE2-4863-8637-962BEB7E0EAC}"/>
              </a:ext>
            </a:extLst>
          </p:cNvPr>
          <p:cNvSpPr>
            <a:spLocks noGrp="1"/>
          </p:cNvSpPr>
          <p:nvPr>
            <p:ph type="body" idx="1"/>
          </p:nvPr>
        </p:nvSpPr>
        <p:spPr>
          <a:xfrm>
            <a:off x="311700" y="1229875"/>
            <a:ext cx="8357379" cy="3696544"/>
          </a:xfrm>
        </p:spPr>
        <p:txBody>
          <a:bodyPr/>
          <a:lstStyle/>
          <a:p>
            <a:pPr marL="114300" indent="0">
              <a:buNone/>
            </a:pPr>
            <a:r>
              <a:rPr lang="pl-PL" dirty="0"/>
              <a:t>Udowodnienie wykonanej pracy dla cyklu kukułki znacznie różni się od pozostałych algorytmów </a:t>
            </a:r>
            <a:r>
              <a:rPr lang="pl-PL" dirty="0" err="1"/>
              <a:t>PoW.</a:t>
            </a:r>
            <a:r>
              <a:rPr lang="pl-PL" dirty="0"/>
              <a:t> W większości przypadków to pojedyncza liczba całkowita </a:t>
            </a:r>
            <a:r>
              <a:rPr lang="pl-PL" i="1" dirty="0" err="1"/>
              <a:t>nonce</a:t>
            </a:r>
            <a:r>
              <a:rPr lang="pl-PL" dirty="0"/>
              <a:t> jest jedynym wymaganym dowodem wykonanej pracy. Jednak w przypadku cyklu </a:t>
            </a:r>
            <a:r>
              <a:rPr lang="pl-PL" dirty="0" err="1"/>
              <a:t>kukułkowego</a:t>
            </a:r>
            <a:r>
              <a:rPr lang="pl-PL" dirty="0"/>
              <a:t> używane są 2 rodzaje liczb jednorazowych:</a:t>
            </a:r>
          </a:p>
          <a:p>
            <a:pPr>
              <a:lnSpc>
                <a:spcPct val="150000"/>
              </a:lnSpc>
              <a:buFont typeface="+mj-lt"/>
              <a:buAutoNum type="alphaLcParenR"/>
            </a:pPr>
            <a:r>
              <a:rPr lang="pl-PL" i="1" dirty="0" err="1"/>
              <a:t>macrononce</a:t>
            </a:r>
            <a:r>
              <a:rPr lang="pl-PL" dirty="0"/>
              <a:t> – odpowiada </a:t>
            </a:r>
            <a:r>
              <a:rPr lang="pl-PL" i="1" dirty="0" err="1"/>
              <a:t>nonce</a:t>
            </a:r>
            <a:r>
              <a:rPr lang="pl-PL" dirty="0"/>
              <a:t> w innych </a:t>
            </a:r>
            <a:r>
              <a:rPr lang="pl-PL" dirty="0" err="1"/>
              <a:t>PoW</a:t>
            </a:r>
            <a:endParaRPr lang="pl-PL" dirty="0"/>
          </a:p>
          <a:p>
            <a:pPr>
              <a:lnSpc>
                <a:spcPct val="150000"/>
              </a:lnSpc>
              <a:buFont typeface="+mj-lt"/>
              <a:buAutoNum type="alphaLcParenR"/>
            </a:pPr>
            <a:r>
              <a:rPr lang="pl-PL" i="1" dirty="0"/>
              <a:t>micro </a:t>
            </a:r>
            <a:r>
              <a:rPr lang="pl-PL" i="1" dirty="0" err="1"/>
              <a:t>nonces</a:t>
            </a:r>
            <a:r>
              <a:rPr lang="pl-PL" i="1" dirty="0"/>
              <a:t> </a:t>
            </a:r>
            <a:r>
              <a:rPr lang="pl-PL" dirty="0"/>
              <a:t>to wartości początkowe dla krawędzi grafów</a:t>
            </a:r>
          </a:p>
          <a:p>
            <a:pPr marL="114300" indent="0">
              <a:lnSpc>
                <a:spcPct val="150000"/>
              </a:lnSpc>
              <a:buNone/>
            </a:pPr>
            <a:endParaRPr lang="pl-PL" sz="500" dirty="0"/>
          </a:p>
          <a:p>
            <a:pPr marL="114300" indent="0">
              <a:buNone/>
            </a:pPr>
            <a:r>
              <a:rPr lang="pl-PL" dirty="0"/>
              <a:t>Po dostarczeniu obu wartości weryfikującemu, może on w pełni określić,</a:t>
            </a:r>
          </a:p>
          <a:p>
            <a:pPr marL="114300" indent="0">
              <a:buNone/>
            </a:pPr>
            <a:r>
              <a:rPr lang="pl-PL" dirty="0"/>
              <a:t>czy dowód jest poprawny, używając znacznie </a:t>
            </a:r>
            <a:r>
              <a:rPr lang="pl-PL"/>
              <a:t>mniejszej ilości</a:t>
            </a:r>
            <a:br>
              <a:rPr lang="pl-PL"/>
            </a:br>
            <a:r>
              <a:rPr lang="pl-PL"/>
              <a:t>zasobów </a:t>
            </a:r>
            <a:r>
              <a:rPr lang="pl-PL" dirty="0"/>
              <a:t>w porównaniu z tymi wymaganymi </a:t>
            </a:r>
            <a:r>
              <a:rPr lang="pl-PL"/>
              <a:t>do rozwiązania</a:t>
            </a:r>
            <a:br>
              <a:rPr lang="pl-PL"/>
            </a:br>
            <a:r>
              <a:rPr lang="pl-PL"/>
              <a:t>problemu</a:t>
            </a:r>
            <a:r>
              <a:rPr lang="pl-PL" dirty="0"/>
              <a:t>.</a:t>
            </a:r>
          </a:p>
        </p:txBody>
      </p:sp>
    </p:spTree>
    <p:extLst>
      <p:ext uri="{BB962C8B-B14F-4D97-AF65-F5344CB8AC3E}">
        <p14:creationId xmlns:p14="http://schemas.microsoft.com/office/powerpoint/2010/main" val="2976536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08FB6C-C75A-4078-93B4-51158D111848}"/>
              </a:ext>
            </a:extLst>
          </p:cNvPr>
          <p:cNvSpPr>
            <a:spLocks noGrp="1"/>
          </p:cNvSpPr>
          <p:nvPr>
            <p:ph type="title"/>
          </p:nvPr>
        </p:nvSpPr>
        <p:spPr/>
        <p:txBody>
          <a:bodyPr/>
          <a:lstStyle/>
          <a:p>
            <a:pPr algn="ctr"/>
            <a:r>
              <a:rPr lang="pl-PL" dirty="0" err="1"/>
              <a:t>PoW</a:t>
            </a:r>
            <a:r>
              <a:rPr lang="pl-PL" dirty="0"/>
              <a:t> – </a:t>
            </a:r>
            <a:r>
              <a:rPr lang="pl-PL" dirty="0" err="1"/>
              <a:t>cuckoo</a:t>
            </a:r>
            <a:r>
              <a:rPr lang="pl-PL" dirty="0"/>
              <a:t> </a:t>
            </a:r>
            <a:r>
              <a:rPr lang="pl-PL" dirty="0" err="1"/>
              <a:t>cycle</a:t>
            </a:r>
            <a:r>
              <a:rPr lang="pl-PL" dirty="0"/>
              <a:t> – właściwości</a:t>
            </a:r>
          </a:p>
        </p:txBody>
      </p:sp>
      <p:sp>
        <p:nvSpPr>
          <p:cNvPr id="3" name="Symbol zastępczy tekstu 2">
            <a:extLst>
              <a:ext uri="{FF2B5EF4-FFF2-40B4-BE49-F238E27FC236}">
                <a16:creationId xmlns:a16="http://schemas.microsoft.com/office/drawing/2014/main" id="{E7598148-84BA-46DE-BE2B-2C2479DA15FC}"/>
              </a:ext>
            </a:extLst>
          </p:cNvPr>
          <p:cNvSpPr>
            <a:spLocks noGrp="1"/>
          </p:cNvSpPr>
          <p:nvPr>
            <p:ph type="body" idx="1"/>
          </p:nvPr>
        </p:nvSpPr>
        <p:spPr>
          <a:xfrm>
            <a:off x="476291" y="1235971"/>
            <a:ext cx="8228229" cy="3339000"/>
          </a:xfrm>
        </p:spPr>
        <p:txBody>
          <a:bodyPr/>
          <a:lstStyle/>
          <a:p>
            <a:pPr marL="114300" indent="0">
              <a:buNone/>
            </a:pPr>
            <a:endParaRPr lang="pl-PL" dirty="0"/>
          </a:p>
          <a:p>
            <a:pPr marL="114300" indent="0">
              <a:buNone/>
            </a:pPr>
            <a:r>
              <a:rPr lang="pl-PL" dirty="0"/>
              <a:t>Jest to najprostszy (najkrótszy) w implementacji algorytm spośród wszystkich rodzajów Proof of </a:t>
            </a:r>
            <a:r>
              <a:rPr lang="pl-PL" dirty="0" err="1"/>
              <a:t>Work</a:t>
            </a:r>
            <a:r>
              <a:rPr lang="pl-PL" dirty="0"/>
              <a:t>, w pełni realizuje zasadę „trudny do wyliczenia , łatwy do weryfikacji”.</a:t>
            </a:r>
          </a:p>
          <a:p>
            <a:pPr marL="114300" indent="0">
              <a:buNone/>
            </a:pPr>
            <a:endParaRPr lang="pl-PL" dirty="0"/>
          </a:p>
          <a:p>
            <a:pPr marL="114300" indent="0">
              <a:buNone/>
            </a:pPr>
            <a:r>
              <a:rPr lang="pl-PL" dirty="0"/>
              <a:t>Zdecydowanie najważniejszą cechą tego algorytmu jest to, że nie może być rozwiązywany przez specjalistyczne układy scalone (ASIC), ponieważ pamięć wymagana do rozwiązywania tego problemu jest znacznie większa od rozmiaru pamięci pojedynczego chipa. </a:t>
            </a:r>
          </a:p>
        </p:txBody>
      </p:sp>
    </p:spTree>
    <p:extLst>
      <p:ext uri="{BB962C8B-B14F-4D97-AF65-F5344CB8AC3E}">
        <p14:creationId xmlns:p14="http://schemas.microsoft.com/office/powerpoint/2010/main" val="2330583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06C50EF-3EC6-4DDE-8778-233664B72CC2}"/>
              </a:ext>
            </a:extLst>
          </p:cNvPr>
          <p:cNvSpPr>
            <a:spLocks noGrp="1"/>
          </p:cNvSpPr>
          <p:nvPr>
            <p:ph type="title"/>
          </p:nvPr>
        </p:nvSpPr>
        <p:spPr/>
        <p:txBody>
          <a:bodyPr/>
          <a:lstStyle/>
          <a:p>
            <a:pPr algn="ctr"/>
            <a:r>
              <a:rPr lang="pl-PL" dirty="0" err="1"/>
              <a:t>PoW</a:t>
            </a:r>
            <a:r>
              <a:rPr lang="pl-PL" dirty="0"/>
              <a:t> – reszty kwadratowe modulo </a:t>
            </a:r>
          </a:p>
        </p:txBody>
      </p:sp>
      <p:sp>
        <p:nvSpPr>
          <p:cNvPr id="3" name="Symbol zastępczy tekstu 2">
            <a:extLst>
              <a:ext uri="{FF2B5EF4-FFF2-40B4-BE49-F238E27FC236}">
                <a16:creationId xmlns:a16="http://schemas.microsoft.com/office/drawing/2014/main" id="{B398DAB0-F097-4A7D-9402-DE29E6CDABDC}"/>
              </a:ext>
            </a:extLst>
          </p:cNvPr>
          <p:cNvSpPr>
            <a:spLocks noGrp="1"/>
          </p:cNvSpPr>
          <p:nvPr>
            <p:ph type="body" idx="1"/>
          </p:nvPr>
        </p:nvSpPr>
        <p:spPr>
          <a:xfrm>
            <a:off x="262081" y="1158926"/>
            <a:ext cx="4401350" cy="3661036"/>
          </a:xfrm>
        </p:spPr>
        <p:txBody>
          <a:bodyPr/>
          <a:lstStyle/>
          <a:p>
            <a:pPr marL="114300" indent="0">
              <a:buNone/>
            </a:pPr>
            <a:r>
              <a:rPr lang="pl-PL" dirty="0"/>
              <a:t>Innym przykładem algorytmu </a:t>
            </a:r>
            <a:r>
              <a:rPr lang="pl-PL" dirty="0" err="1"/>
              <a:t>PoW</a:t>
            </a:r>
            <a:r>
              <a:rPr lang="pl-PL" dirty="0"/>
              <a:t> jest znajdowanie reszt kwadratowych modulo dużych liczb. </a:t>
            </a:r>
          </a:p>
          <a:p>
            <a:pPr marL="114300" indent="0">
              <a:buNone/>
            </a:pPr>
            <a:r>
              <a:rPr lang="pl-PL" b="1" dirty="0"/>
              <a:t>Reszty kwadratowe modulo </a:t>
            </a:r>
            <a:r>
              <a:rPr lang="pl-PL" dirty="0"/>
              <a:t>można zdefiniować w najprostszy sposób jako reszty kwadratów reszt z dzielenia przez jakąś liczbę. Przykładowo dla 7 jest to zbiór: {0,1,2,4}. </a:t>
            </a:r>
          </a:p>
          <a:p>
            <a:pPr marL="114300" indent="0">
              <a:buNone/>
            </a:pPr>
            <a:endParaRPr lang="pl-PL" sz="1400" i="1" dirty="0"/>
          </a:p>
          <a:p>
            <a:pPr marL="114300" indent="0">
              <a:buNone/>
            </a:pPr>
            <a:r>
              <a:rPr lang="pl-PL" sz="1600" i="1" dirty="0"/>
              <a:t>Tabela przedstawia wartości reszt kwadratowych z zakresu 1-7 dla dzielników z zakresu 1-7.</a:t>
            </a:r>
            <a:endParaRPr lang="pl-PL" sz="2000" dirty="0"/>
          </a:p>
        </p:txBody>
      </p:sp>
      <p:pic>
        <p:nvPicPr>
          <p:cNvPr id="5" name="Obraz 4">
            <a:extLst>
              <a:ext uri="{FF2B5EF4-FFF2-40B4-BE49-F238E27FC236}">
                <a16:creationId xmlns:a16="http://schemas.microsoft.com/office/drawing/2014/main" id="{4512ECE1-182F-442D-B0C6-CFF247E97B33}"/>
              </a:ext>
            </a:extLst>
          </p:cNvPr>
          <p:cNvPicPr>
            <a:picLocks noChangeAspect="1"/>
          </p:cNvPicPr>
          <p:nvPr/>
        </p:nvPicPr>
        <p:blipFill>
          <a:blip r:embed="rId2"/>
          <a:stretch>
            <a:fillRect/>
          </a:stretch>
        </p:blipFill>
        <p:spPr>
          <a:xfrm>
            <a:off x="4742650" y="1325525"/>
            <a:ext cx="4401350" cy="3565386"/>
          </a:xfrm>
          <a:prstGeom prst="rect">
            <a:avLst/>
          </a:prstGeom>
        </p:spPr>
      </p:pic>
    </p:spTree>
    <p:extLst>
      <p:ext uri="{BB962C8B-B14F-4D97-AF65-F5344CB8AC3E}">
        <p14:creationId xmlns:p14="http://schemas.microsoft.com/office/powerpoint/2010/main" val="3783587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3B93D7-D890-4A68-AC40-84563ABE499F}"/>
              </a:ext>
            </a:extLst>
          </p:cNvPr>
          <p:cNvSpPr>
            <a:spLocks noGrp="1"/>
          </p:cNvSpPr>
          <p:nvPr>
            <p:ph type="title"/>
          </p:nvPr>
        </p:nvSpPr>
        <p:spPr>
          <a:xfrm>
            <a:off x="501650" y="499964"/>
            <a:ext cx="8520600" cy="607800"/>
          </a:xfrm>
        </p:spPr>
        <p:txBody>
          <a:bodyPr/>
          <a:lstStyle/>
          <a:p>
            <a:pPr algn="ctr"/>
            <a:r>
              <a:rPr lang="pl-PL" dirty="0"/>
              <a:t>Kongruencja</a:t>
            </a:r>
          </a:p>
        </p:txBody>
      </p:sp>
      <p:sp>
        <p:nvSpPr>
          <p:cNvPr id="3" name="Symbol zastępczy tekstu 2">
            <a:extLst>
              <a:ext uri="{FF2B5EF4-FFF2-40B4-BE49-F238E27FC236}">
                <a16:creationId xmlns:a16="http://schemas.microsoft.com/office/drawing/2014/main" id="{8B9E79BD-6AAA-4BEA-9CD8-6AF527A25FCD}"/>
              </a:ext>
            </a:extLst>
          </p:cNvPr>
          <p:cNvSpPr>
            <a:spLocks noGrp="1"/>
          </p:cNvSpPr>
          <p:nvPr>
            <p:ph type="body" idx="1"/>
          </p:nvPr>
        </p:nvSpPr>
        <p:spPr>
          <a:xfrm>
            <a:off x="576072" y="1377696"/>
            <a:ext cx="8520600" cy="3355804"/>
          </a:xfrm>
        </p:spPr>
        <p:txBody>
          <a:bodyPr/>
          <a:lstStyle/>
          <a:p>
            <a:pPr marL="114300" indent="0">
              <a:buNone/>
            </a:pPr>
            <a:r>
              <a:rPr lang="pl-PL" dirty="0"/>
              <a:t>Aby zrozumieć zasadę działania tego algorytmu w dalszej części prezentacji zostanie przedstawiony zarys teoretyczny z zakresu matematyki.</a:t>
            </a:r>
          </a:p>
          <a:p>
            <a:pPr marL="114300" indent="0">
              <a:buNone/>
            </a:pPr>
            <a:endParaRPr lang="pl-PL" dirty="0"/>
          </a:p>
          <a:p>
            <a:pPr marL="114300" indent="0">
              <a:buNone/>
            </a:pPr>
            <a:r>
              <a:rPr lang="pl-PL" dirty="0"/>
              <a:t>Relację równoważności </a:t>
            </a:r>
            <a:r>
              <a:rPr lang="pl-PL" b="0" i="0" dirty="0">
                <a:solidFill>
                  <a:srgbClr val="202124"/>
                </a:solidFill>
                <a:effectLst/>
                <a:latin typeface="arial" panose="020B0604020202020204" pitchFamily="34" charset="0"/>
              </a:rPr>
              <a:t>≡ </a:t>
            </a:r>
            <a:r>
              <a:rPr lang="pl-PL" dirty="0"/>
              <a:t>określoną na zbiorze S, na którym istnieje pewna struktura algebraiczna, nazywa się </a:t>
            </a:r>
            <a:r>
              <a:rPr lang="pl-PL" b="1" dirty="0"/>
              <a:t>kongruencją</a:t>
            </a:r>
            <a:r>
              <a:rPr lang="pl-PL" dirty="0"/>
              <a:t> lub </a:t>
            </a:r>
            <a:r>
              <a:rPr lang="pl-PL" b="1" dirty="0"/>
              <a:t>przystawaniem</a:t>
            </a:r>
            <a:r>
              <a:rPr lang="pl-PL" dirty="0"/>
              <a:t>, gdy dla dowolnego (dwuargumentowego) działania </a:t>
            </a:r>
            <a:r>
              <a:rPr lang="pl-PL" sz="1400" dirty="0"/>
              <a:t>★</a:t>
            </a:r>
            <a:r>
              <a:rPr lang="pl-PL" dirty="0"/>
              <a:t> tego systemu i dowolnych jego elementów a, b, c, d spełniony jest warunek:</a:t>
            </a:r>
          </a:p>
          <a:p>
            <a:pPr marL="114300" indent="0">
              <a:buNone/>
            </a:pPr>
            <a:endParaRPr lang="pl-PL" dirty="0"/>
          </a:p>
          <a:p>
            <a:pPr marL="114300" indent="0" algn="ctr">
              <a:buNone/>
            </a:pPr>
            <a:r>
              <a:rPr lang="pl-PL" dirty="0"/>
              <a:t>a </a:t>
            </a:r>
            <a:r>
              <a:rPr lang="pl-PL" b="0" dirty="0">
                <a:solidFill>
                  <a:srgbClr val="202124"/>
                </a:solidFill>
                <a:effectLst/>
                <a:latin typeface="arial" panose="020B0604020202020204" pitchFamily="34" charset="0"/>
              </a:rPr>
              <a:t>≡ b ∧ c ≡ d  =&gt;  a </a:t>
            </a:r>
            <a:r>
              <a:rPr lang="pl-PL" sz="1400" b="0" dirty="0">
                <a:solidFill>
                  <a:srgbClr val="202124"/>
                </a:solidFill>
                <a:effectLst/>
                <a:latin typeface="arial" panose="020B0604020202020204" pitchFamily="34" charset="0"/>
              </a:rPr>
              <a:t>★</a:t>
            </a:r>
            <a:r>
              <a:rPr lang="pl-PL" b="0" dirty="0">
                <a:solidFill>
                  <a:srgbClr val="202124"/>
                </a:solidFill>
                <a:effectLst/>
                <a:latin typeface="arial" panose="020B0604020202020204" pitchFamily="34" charset="0"/>
              </a:rPr>
              <a:t> c ≡ b </a:t>
            </a:r>
            <a:r>
              <a:rPr lang="pl-PL" sz="1400" b="0" dirty="0">
                <a:solidFill>
                  <a:srgbClr val="202124"/>
                </a:solidFill>
                <a:effectLst/>
                <a:latin typeface="arial" panose="020B0604020202020204" pitchFamily="34" charset="0"/>
              </a:rPr>
              <a:t>★</a:t>
            </a:r>
            <a:r>
              <a:rPr lang="pl-PL" b="0" dirty="0">
                <a:solidFill>
                  <a:srgbClr val="202124"/>
                </a:solidFill>
                <a:effectLst/>
                <a:latin typeface="arial" panose="020B0604020202020204" pitchFamily="34" charset="0"/>
              </a:rPr>
              <a:t> d</a:t>
            </a:r>
            <a:endParaRPr lang="pl-PL" dirty="0"/>
          </a:p>
        </p:txBody>
      </p:sp>
      <p:sp>
        <p:nvSpPr>
          <p:cNvPr id="26" name="Rectangle 20">
            <a:extLst>
              <a:ext uri="{FF2B5EF4-FFF2-40B4-BE49-F238E27FC236}">
                <a16:creationId xmlns:a16="http://schemas.microsoft.com/office/drawing/2014/main" id="{7C8D511F-97C8-4527-AAAF-42C000839B25}"/>
              </a:ext>
            </a:extLst>
          </p:cNvPr>
          <p:cNvSpPr>
            <a:spLocks noChangeArrowheads="1"/>
          </p:cNvSpPr>
          <p:nvPr/>
        </p:nvSpPr>
        <p:spPr bwMode="auto">
          <a:xfrm>
            <a:off x="0" y="66063"/>
            <a:ext cx="256464" cy="3250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27" name="AutoShape 21" descr="\equiv ">
            <a:extLst>
              <a:ext uri="{FF2B5EF4-FFF2-40B4-BE49-F238E27FC236}">
                <a16:creationId xmlns:a16="http://schemas.microsoft.com/office/drawing/2014/main" id="{62CF2FB4-5531-4110-99E0-BAB84BEC0D92}"/>
              </a:ext>
            </a:extLst>
          </p:cNvPr>
          <p:cNvSpPr>
            <a:spLocks noChangeAspect="1" noChangeArrowheads="1"/>
          </p:cNvSpPr>
          <p:nvPr/>
        </p:nvSpPr>
        <p:spPr bwMode="auto">
          <a:xfrm>
            <a:off x="1554163"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28" name="AutoShape 22" descr="S,">
            <a:extLst>
              <a:ext uri="{FF2B5EF4-FFF2-40B4-BE49-F238E27FC236}">
                <a16:creationId xmlns:a16="http://schemas.microsoft.com/office/drawing/2014/main" id="{7BDFCD67-02AE-4CB2-B105-266C269DD40C}"/>
              </a:ext>
            </a:extLst>
          </p:cNvPr>
          <p:cNvSpPr>
            <a:spLocks noChangeAspect="1" noChangeArrowheads="1"/>
          </p:cNvSpPr>
          <p:nvPr/>
        </p:nvSpPr>
        <p:spPr bwMode="auto">
          <a:xfrm>
            <a:off x="3192463"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29" name="AutoShape 23" descr="\star ">
            <a:extLst>
              <a:ext uri="{FF2B5EF4-FFF2-40B4-BE49-F238E27FC236}">
                <a16:creationId xmlns:a16="http://schemas.microsoft.com/office/drawing/2014/main" id="{0DA5B42E-24B7-4082-910B-7A5542CCCEC0}"/>
              </a:ext>
            </a:extLst>
          </p:cNvPr>
          <p:cNvSpPr>
            <a:spLocks noChangeAspect="1" noChangeArrowheads="1"/>
          </p:cNvSpPr>
          <p:nvPr/>
        </p:nvSpPr>
        <p:spPr bwMode="auto">
          <a:xfrm>
            <a:off x="11872913"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0" name="AutoShape 24" descr="a,b,c,d">
            <a:extLst>
              <a:ext uri="{FF2B5EF4-FFF2-40B4-BE49-F238E27FC236}">
                <a16:creationId xmlns:a16="http://schemas.microsoft.com/office/drawing/2014/main" id="{BA803B07-ED7D-40E0-BCC4-2BE0D3C8695D}"/>
              </a:ext>
            </a:extLst>
          </p:cNvPr>
          <p:cNvSpPr>
            <a:spLocks noChangeAspect="1" noChangeArrowheads="1"/>
          </p:cNvSpPr>
          <p:nvPr/>
        </p:nvSpPr>
        <p:spPr bwMode="auto">
          <a:xfrm>
            <a:off x="14711363"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1" name="AutoShape 25" descr="{\displaystyle a\equiv b\land c\equiv d\Rightarrow a\star c\equiv b\star d.}">
            <a:extLst>
              <a:ext uri="{FF2B5EF4-FFF2-40B4-BE49-F238E27FC236}">
                <a16:creationId xmlns:a16="http://schemas.microsoft.com/office/drawing/2014/main" id="{A35663E7-C6A6-4B9F-B93D-3F042B9D69AA}"/>
              </a:ext>
            </a:extLst>
          </p:cNvPr>
          <p:cNvSpPr>
            <a:spLocks noChangeAspect="1" noChangeArrowheads="1"/>
          </p:cNvSpPr>
          <p:nvPr/>
        </p:nvSpPr>
        <p:spPr bwMode="auto">
          <a:xfrm>
            <a:off x="196850" y="-128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Tree>
    <p:extLst>
      <p:ext uri="{BB962C8B-B14F-4D97-AF65-F5344CB8AC3E}">
        <p14:creationId xmlns:p14="http://schemas.microsoft.com/office/powerpoint/2010/main" val="2068090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3B93D7-D890-4A68-AC40-84563ABE499F}"/>
              </a:ext>
            </a:extLst>
          </p:cNvPr>
          <p:cNvSpPr>
            <a:spLocks noGrp="1"/>
          </p:cNvSpPr>
          <p:nvPr>
            <p:ph type="title"/>
          </p:nvPr>
        </p:nvSpPr>
        <p:spPr/>
        <p:txBody>
          <a:bodyPr/>
          <a:lstStyle/>
          <a:p>
            <a:pPr algn="ctr"/>
            <a:r>
              <a:rPr lang="pl-PL" dirty="0"/>
              <a:t>Kongruencja</a:t>
            </a:r>
          </a:p>
        </p:txBody>
      </p:sp>
      <p:sp>
        <p:nvSpPr>
          <p:cNvPr id="3" name="Symbol zastępczy tekstu 2">
            <a:extLst>
              <a:ext uri="{FF2B5EF4-FFF2-40B4-BE49-F238E27FC236}">
                <a16:creationId xmlns:a16="http://schemas.microsoft.com/office/drawing/2014/main" id="{8B9E79BD-6AAA-4BEA-9CD8-6AF527A25FCD}"/>
              </a:ext>
            </a:extLst>
          </p:cNvPr>
          <p:cNvSpPr>
            <a:spLocks noGrp="1"/>
          </p:cNvSpPr>
          <p:nvPr>
            <p:ph type="body" idx="1"/>
          </p:nvPr>
        </p:nvSpPr>
        <p:spPr>
          <a:xfrm>
            <a:off x="576072" y="1377696"/>
            <a:ext cx="8520600" cy="3355804"/>
          </a:xfrm>
        </p:spPr>
        <p:txBody>
          <a:bodyPr/>
          <a:lstStyle/>
          <a:p>
            <a:pPr marL="114300" indent="0">
              <a:buNone/>
            </a:pPr>
            <a:endParaRPr lang="pl-PL" dirty="0"/>
          </a:p>
        </p:txBody>
      </p:sp>
      <p:sp>
        <p:nvSpPr>
          <p:cNvPr id="26" name="Rectangle 20">
            <a:extLst>
              <a:ext uri="{FF2B5EF4-FFF2-40B4-BE49-F238E27FC236}">
                <a16:creationId xmlns:a16="http://schemas.microsoft.com/office/drawing/2014/main" id="{7C8D511F-97C8-4527-AAAF-42C000839B25}"/>
              </a:ext>
            </a:extLst>
          </p:cNvPr>
          <p:cNvSpPr>
            <a:spLocks noChangeArrowheads="1"/>
          </p:cNvSpPr>
          <p:nvPr/>
        </p:nvSpPr>
        <p:spPr bwMode="auto">
          <a:xfrm>
            <a:off x="0" y="66063"/>
            <a:ext cx="256464" cy="3250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27" name="AutoShape 21" descr="\equiv ">
            <a:extLst>
              <a:ext uri="{FF2B5EF4-FFF2-40B4-BE49-F238E27FC236}">
                <a16:creationId xmlns:a16="http://schemas.microsoft.com/office/drawing/2014/main" id="{62CF2FB4-5531-4110-99E0-BAB84BEC0D92}"/>
              </a:ext>
            </a:extLst>
          </p:cNvPr>
          <p:cNvSpPr>
            <a:spLocks noChangeAspect="1" noChangeArrowheads="1"/>
          </p:cNvSpPr>
          <p:nvPr/>
        </p:nvSpPr>
        <p:spPr bwMode="auto">
          <a:xfrm>
            <a:off x="1554163"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28" name="AutoShape 22" descr="S,">
            <a:extLst>
              <a:ext uri="{FF2B5EF4-FFF2-40B4-BE49-F238E27FC236}">
                <a16:creationId xmlns:a16="http://schemas.microsoft.com/office/drawing/2014/main" id="{7BDFCD67-02AE-4CB2-B105-266C269DD40C}"/>
              </a:ext>
            </a:extLst>
          </p:cNvPr>
          <p:cNvSpPr>
            <a:spLocks noChangeAspect="1" noChangeArrowheads="1"/>
          </p:cNvSpPr>
          <p:nvPr/>
        </p:nvSpPr>
        <p:spPr bwMode="auto">
          <a:xfrm>
            <a:off x="3192463"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29" name="AutoShape 23" descr="\star ">
            <a:extLst>
              <a:ext uri="{FF2B5EF4-FFF2-40B4-BE49-F238E27FC236}">
                <a16:creationId xmlns:a16="http://schemas.microsoft.com/office/drawing/2014/main" id="{0DA5B42E-24B7-4082-910B-7A5542CCCEC0}"/>
              </a:ext>
            </a:extLst>
          </p:cNvPr>
          <p:cNvSpPr>
            <a:spLocks noChangeAspect="1" noChangeArrowheads="1"/>
          </p:cNvSpPr>
          <p:nvPr/>
        </p:nvSpPr>
        <p:spPr bwMode="auto">
          <a:xfrm>
            <a:off x="11872913"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0" name="AutoShape 24" descr="a,b,c,d">
            <a:extLst>
              <a:ext uri="{FF2B5EF4-FFF2-40B4-BE49-F238E27FC236}">
                <a16:creationId xmlns:a16="http://schemas.microsoft.com/office/drawing/2014/main" id="{BA803B07-ED7D-40E0-BCC4-2BE0D3C8695D}"/>
              </a:ext>
            </a:extLst>
          </p:cNvPr>
          <p:cNvSpPr>
            <a:spLocks noChangeAspect="1" noChangeArrowheads="1"/>
          </p:cNvSpPr>
          <p:nvPr/>
        </p:nvSpPr>
        <p:spPr bwMode="auto">
          <a:xfrm>
            <a:off x="14711363"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1" name="AutoShape 25" descr="{\displaystyle a\equiv b\land c\equiv d\Rightarrow a\star c\equiv b\star d.}">
            <a:extLst>
              <a:ext uri="{FF2B5EF4-FFF2-40B4-BE49-F238E27FC236}">
                <a16:creationId xmlns:a16="http://schemas.microsoft.com/office/drawing/2014/main" id="{A35663E7-C6A6-4B9F-B93D-3F042B9D69AA}"/>
              </a:ext>
            </a:extLst>
          </p:cNvPr>
          <p:cNvSpPr>
            <a:spLocks noChangeAspect="1" noChangeArrowheads="1"/>
          </p:cNvSpPr>
          <p:nvPr/>
        </p:nvSpPr>
        <p:spPr bwMode="auto">
          <a:xfrm>
            <a:off x="196850" y="-128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5" name="Obraz 4">
            <a:extLst>
              <a:ext uri="{FF2B5EF4-FFF2-40B4-BE49-F238E27FC236}">
                <a16:creationId xmlns:a16="http://schemas.microsoft.com/office/drawing/2014/main" id="{838B4712-6084-4B00-92D8-2C5122312BBF}"/>
              </a:ext>
            </a:extLst>
          </p:cNvPr>
          <p:cNvPicPr>
            <a:picLocks noChangeAspect="1"/>
          </p:cNvPicPr>
          <p:nvPr/>
        </p:nvPicPr>
        <p:blipFill>
          <a:blip r:embed="rId2"/>
          <a:stretch>
            <a:fillRect/>
          </a:stretch>
        </p:blipFill>
        <p:spPr>
          <a:xfrm>
            <a:off x="1554163" y="1300347"/>
            <a:ext cx="6546609" cy="2542805"/>
          </a:xfrm>
          <a:prstGeom prst="rect">
            <a:avLst/>
          </a:prstGeom>
        </p:spPr>
      </p:pic>
    </p:spTree>
    <p:extLst>
      <p:ext uri="{BB962C8B-B14F-4D97-AF65-F5344CB8AC3E}">
        <p14:creationId xmlns:p14="http://schemas.microsoft.com/office/powerpoint/2010/main" val="79156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DC6D60-85E0-4B21-BE9B-04426F73B1B7}"/>
              </a:ext>
            </a:extLst>
          </p:cNvPr>
          <p:cNvSpPr>
            <a:spLocks noGrp="1"/>
          </p:cNvSpPr>
          <p:nvPr>
            <p:ph type="title"/>
          </p:nvPr>
        </p:nvSpPr>
        <p:spPr/>
        <p:txBody>
          <a:bodyPr/>
          <a:lstStyle/>
          <a:p>
            <a:pPr algn="ctr"/>
            <a:r>
              <a:rPr lang="pl-PL" dirty="0"/>
              <a:t>Kongruencja</a:t>
            </a:r>
          </a:p>
        </p:txBody>
      </p:sp>
      <p:sp>
        <p:nvSpPr>
          <p:cNvPr id="3" name="Symbol zastępczy tekstu 2">
            <a:extLst>
              <a:ext uri="{FF2B5EF4-FFF2-40B4-BE49-F238E27FC236}">
                <a16:creationId xmlns:a16="http://schemas.microsoft.com/office/drawing/2014/main" id="{8FFD75C0-659F-4675-9C8E-4E337F6C2396}"/>
              </a:ext>
            </a:extLst>
          </p:cNvPr>
          <p:cNvSpPr>
            <a:spLocks noGrp="1"/>
          </p:cNvSpPr>
          <p:nvPr>
            <p:ph type="body" idx="1"/>
          </p:nvPr>
        </p:nvSpPr>
        <p:spPr/>
        <p:txBody>
          <a:bodyPr/>
          <a:lstStyle/>
          <a:p>
            <a:endParaRPr lang="pl-PL"/>
          </a:p>
        </p:txBody>
      </p:sp>
      <p:pic>
        <p:nvPicPr>
          <p:cNvPr id="5" name="Obraz 4">
            <a:extLst>
              <a:ext uri="{FF2B5EF4-FFF2-40B4-BE49-F238E27FC236}">
                <a16:creationId xmlns:a16="http://schemas.microsoft.com/office/drawing/2014/main" id="{05492109-CEC3-43D6-A8C2-81096CD30603}"/>
              </a:ext>
            </a:extLst>
          </p:cNvPr>
          <p:cNvPicPr>
            <a:picLocks noChangeAspect="1"/>
          </p:cNvPicPr>
          <p:nvPr/>
        </p:nvPicPr>
        <p:blipFill rotWithShape="1">
          <a:blip r:embed="rId2"/>
          <a:srcRect t="50000"/>
          <a:stretch/>
        </p:blipFill>
        <p:spPr>
          <a:xfrm>
            <a:off x="311700" y="1229875"/>
            <a:ext cx="7052057" cy="2571750"/>
          </a:xfrm>
          <a:prstGeom prst="rect">
            <a:avLst/>
          </a:prstGeom>
        </p:spPr>
      </p:pic>
    </p:spTree>
    <p:extLst>
      <p:ext uri="{BB962C8B-B14F-4D97-AF65-F5344CB8AC3E}">
        <p14:creationId xmlns:p14="http://schemas.microsoft.com/office/powerpoint/2010/main" val="170942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DC6D60-85E0-4B21-BE9B-04426F73B1B7}"/>
              </a:ext>
            </a:extLst>
          </p:cNvPr>
          <p:cNvSpPr>
            <a:spLocks noGrp="1"/>
          </p:cNvSpPr>
          <p:nvPr>
            <p:ph type="title"/>
          </p:nvPr>
        </p:nvSpPr>
        <p:spPr/>
        <p:txBody>
          <a:bodyPr/>
          <a:lstStyle/>
          <a:p>
            <a:pPr algn="ctr"/>
            <a:r>
              <a:rPr lang="pl-PL" dirty="0"/>
              <a:t>Kongruencja</a:t>
            </a:r>
          </a:p>
        </p:txBody>
      </p:sp>
      <p:sp>
        <p:nvSpPr>
          <p:cNvPr id="3" name="Symbol zastępczy tekstu 2">
            <a:extLst>
              <a:ext uri="{FF2B5EF4-FFF2-40B4-BE49-F238E27FC236}">
                <a16:creationId xmlns:a16="http://schemas.microsoft.com/office/drawing/2014/main" id="{8FFD75C0-659F-4675-9C8E-4E337F6C2396}"/>
              </a:ext>
            </a:extLst>
          </p:cNvPr>
          <p:cNvSpPr>
            <a:spLocks noGrp="1"/>
          </p:cNvSpPr>
          <p:nvPr>
            <p:ph type="body" idx="1"/>
          </p:nvPr>
        </p:nvSpPr>
        <p:spPr/>
        <p:txBody>
          <a:bodyPr/>
          <a:lstStyle/>
          <a:p>
            <a:endParaRPr lang="pl-PL"/>
          </a:p>
        </p:txBody>
      </p:sp>
      <p:pic>
        <p:nvPicPr>
          <p:cNvPr id="8" name="Obraz 7">
            <a:extLst>
              <a:ext uri="{FF2B5EF4-FFF2-40B4-BE49-F238E27FC236}">
                <a16:creationId xmlns:a16="http://schemas.microsoft.com/office/drawing/2014/main" id="{FE639C4B-FDF2-481F-9B99-1A35FA442105}"/>
              </a:ext>
            </a:extLst>
          </p:cNvPr>
          <p:cNvPicPr>
            <a:picLocks noChangeAspect="1"/>
          </p:cNvPicPr>
          <p:nvPr/>
        </p:nvPicPr>
        <p:blipFill>
          <a:blip r:embed="rId2"/>
          <a:stretch>
            <a:fillRect/>
          </a:stretch>
        </p:blipFill>
        <p:spPr>
          <a:xfrm>
            <a:off x="1571431" y="1284848"/>
            <a:ext cx="6001138" cy="3284027"/>
          </a:xfrm>
          <a:prstGeom prst="rect">
            <a:avLst/>
          </a:prstGeom>
        </p:spPr>
      </p:pic>
    </p:spTree>
    <p:extLst>
      <p:ext uri="{BB962C8B-B14F-4D97-AF65-F5344CB8AC3E}">
        <p14:creationId xmlns:p14="http://schemas.microsoft.com/office/powerpoint/2010/main" val="351023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Niemodyfikowalność blockchaina </a:t>
            </a:r>
            <a:endParaRPr dirty="0"/>
          </a:p>
        </p:txBody>
      </p:sp>
      <p:sp>
        <p:nvSpPr>
          <p:cNvPr id="104" name="Google Shape;104;p16"/>
          <p:cNvSpPr txBox="1">
            <a:spLocks noGrp="1"/>
          </p:cNvSpPr>
          <p:nvPr>
            <p:ph type="body" idx="1"/>
          </p:nvPr>
        </p:nvSpPr>
        <p:spPr>
          <a:xfrm>
            <a:off x="311700" y="112355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dirty="0"/>
              <a:t>Niemodyfikowalność oznacza zdolność sieci blockchain do zapobiegania zmianom w transakcjach, które zostały już potwierdzone. Chociaż transakcjami najczęściej są zwyczajne transfery (przelewy) kryptowalut, mogą one również odnosić się do zapisu innych niepieniężnych form cyfrowych danych.</a:t>
            </a:r>
            <a:endParaRPr dirty="0"/>
          </a:p>
        </p:txBody>
      </p:sp>
      <p:pic>
        <p:nvPicPr>
          <p:cNvPr id="3" name="Obraz 2">
            <a:extLst>
              <a:ext uri="{FF2B5EF4-FFF2-40B4-BE49-F238E27FC236}">
                <a16:creationId xmlns:a16="http://schemas.microsoft.com/office/drawing/2014/main" id="{2B8A4D7D-33EE-400D-9526-618D59520009}"/>
              </a:ext>
            </a:extLst>
          </p:cNvPr>
          <p:cNvPicPr>
            <a:picLocks noChangeAspect="1"/>
          </p:cNvPicPr>
          <p:nvPr/>
        </p:nvPicPr>
        <p:blipFill>
          <a:blip r:embed="rId3"/>
          <a:stretch>
            <a:fillRect/>
          </a:stretch>
        </p:blipFill>
        <p:spPr>
          <a:xfrm>
            <a:off x="3408843" y="2496045"/>
            <a:ext cx="5735157" cy="2402019"/>
          </a:xfrm>
          <a:prstGeom prst="rect">
            <a:avLst/>
          </a:prstGeom>
        </p:spPr>
      </p:pic>
      <p:sp>
        <p:nvSpPr>
          <p:cNvPr id="6" name="Google Shape;104;p16">
            <a:extLst>
              <a:ext uri="{FF2B5EF4-FFF2-40B4-BE49-F238E27FC236}">
                <a16:creationId xmlns:a16="http://schemas.microsoft.com/office/drawing/2014/main" id="{26C870E9-755F-4765-B96D-478FCCE18AB6}"/>
              </a:ext>
            </a:extLst>
          </p:cNvPr>
          <p:cNvSpPr txBox="1">
            <a:spLocks/>
          </p:cNvSpPr>
          <p:nvPr/>
        </p:nvSpPr>
        <p:spPr>
          <a:xfrm>
            <a:off x="420906" y="2975164"/>
            <a:ext cx="2726332" cy="17583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spcAft>
                <a:spcPts val="1600"/>
              </a:spcAft>
              <a:buFont typeface="Roboto"/>
              <a:buNone/>
            </a:pPr>
            <a:r>
              <a:rPr lang="pl-PL" sz="1400" i="1" dirty="0"/>
              <a:t>Przykładem mechanizmu uniemożliwiającego ingerencję w transakcje, które zostały już opublikowane na </a:t>
            </a:r>
            <a:r>
              <a:rPr lang="pl-PL" sz="1400" i="1" dirty="0" err="1"/>
              <a:t>blockchainie</a:t>
            </a:r>
            <a:r>
              <a:rPr lang="pl-PL" sz="1400" i="1" dirty="0"/>
              <a:t> jest </a:t>
            </a:r>
            <a:r>
              <a:rPr lang="pl-PL" sz="1400" i="1" u="sng" dirty="0"/>
              <a:t>zasada najdłuższego łańcucha</a:t>
            </a:r>
            <a:r>
              <a:rPr lang="pl-PL" sz="1400" i="1"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3B93D7-D890-4A68-AC40-84563ABE499F}"/>
              </a:ext>
            </a:extLst>
          </p:cNvPr>
          <p:cNvSpPr>
            <a:spLocks noGrp="1"/>
          </p:cNvSpPr>
          <p:nvPr>
            <p:ph type="title"/>
          </p:nvPr>
        </p:nvSpPr>
        <p:spPr/>
        <p:txBody>
          <a:bodyPr/>
          <a:lstStyle/>
          <a:p>
            <a:pPr algn="ctr"/>
            <a:r>
              <a:rPr lang="pl-PL" dirty="0"/>
              <a:t>Reszty kwadratowe modulo</a:t>
            </a:r>
          </a:p>
        </p:txBody>
      </p:sp>
      <p:sp>
        <p:nvSpPr>
          <p:cNvPr id="3" name="Symbol zastępczy tekstu 2">
            <a:extLst>
              <a:ext uri="{FF2B5EF4-FFF2-40B4-BE49-F238E27FC236}">
                <a16:creationId xmlns:a16="http://schemas.microsoft.com/office/drawing/2014/main" id="{8B9E79BD-6AAA-4BEA-9CD8-6AF527A25FCD}"/>
              </a:ext>
            </a:extLst>
          </p:cNvPr>
          <p:cNvSpPr>
            <a:spLocks noGrp="1"/>
          </p:cNvSpPr>
          <p:nvPr>
            <p:ph type="body" idx="1"/>
          </p:nvPr>
        </p:nvSpPr>
        <p:spPr>
          <a:xfrm>
            <a:off x="576072" y="4191512"/>
            <a:ext cx="8520600" cy="541988"/>
          </a:xfrm>
        </p:spPr>
        <p:txBody>
          <a:bodyPr/>
          <a:lstStyle/>
          <a:p>
            <a:pPr marL="114300" indent="0">
              <a:buNone/>
            </a:pPr>
            <a:r>
              <a:rPr lang="pl-PL" i="1" dirty="0"/>
              <a:t>Prezentowany przykład nie będzie uwzględniał reszty 0</a:t>
            </a:r>
          </a:p>
        </p:txBody>
      </p:sp>
      <p:pic>
        <p:nvPicPr>
          <p:cNvPr id="5" name="Obraz 4">
            <a:extLst>
              <a:ext uri="{FF2B5EF4-FFF2-40B4-BE49-F238E27FC236}">
                <a16:creationId xmlns:a16="http://schemas.microsoft.com/office/drawing/2014/main" id="{83D1A0A1-D030-456E-92FA-60D0630CE540}"/>
              </a:ext>
            </a:extLst>
          </p:cNvPr>
          <p:cNvPicPr>
            <a:picLocks noChangeAspect="1"/>
          </p:cNvPicPr>
          <p:nvPr/>
        </p:nvPicPr>
        <p:blipFill>
          <a:blip r:embed="rId2"/>
          <a:stretch>
            <a:fillRect/>
          </a:stretch>
        </p:blipFill>
        <p:spPr>
          <a:xfrm>
            <a:off x="576072" y="1229875"/>
            <a:ext cx="7991856" cy="1800982"/>
          </a:xfrm>
          <a:prstGeom prst="rect">
            <a:avLst/>
          </a:prstGeom>
        </p:spPr>
      </p:pic>
      <p:pic>
        <p:nvPicPr>
          <p:cNvPr id="7" name="Obraz 6">
            <a:extLst>
              <a:ext uri="{FF2B5EF4-FFF2-40B4-BE49-F238E27FC236}">
                <a16:creationId xmlns:a16="http://schemas.microsoft.com/office/drawing/2014/main" id="{1FD7ACCA-0E18-4B25-ADE9-904A607D01D9}"/>
              </a:ext>
            </a:extLst>
          </p:cNvPr>
          <p:cNvPicPr>
            <a:picLocks noChangeAspect="1"/>
          </p:cNvPicPr>
          <p:nvPr/>
        </p:nvPicPr>
        <p:blipFill rotWithShape="1">
          <a:blip r:embed="rId3"/>
          <a:srcRect r="1981"/>
          <a:stretch/>
        </p:blipFill>
        <p:spPr>
          <a:xfrm>
            <a:off x="576072" y="3030857"/>
            <a:ext cx="7991856" cy="996030"/>
          </a:xfrm>
          <a:prstGeom prst="rect">
            <a:avLst/>
          </a:prstGeom>
        </p:spPr>
      </p:pic>
    </p:spTree>
    <p:extLst>
      <p:ext uri="{BB962C8B-B14F-4D97-AF65-F5344CB8AC3E}">
        <p14:creationId xmlns:p14="http://schemas.microsoft.com/office/powerpoint/2010/main" val="1570005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4FE5B4-DD18-4E2D-BA1B-2DB920F874F6}"/>
              </a:ext>
            </a:extLst>
          </p:cNvPr>
          <p:cNvSpPr>
            <a:spLocks noGrp="1"/>
          </p:cNvSpPr>
          <p:nvPr>
            <p:ph type="title"/>
          </p:nvPr>
        </p:nvSpPr>
        <p:spPr/>
        <p:txBody>
          <a:bodyPr/>
          <a:lstStyle/>
          <a:p>
            <a:pPr algn="ctr"/>
            <a:r>
              <a:rPr lang="pl-PL" dirty="0"/>
              <a:t>Reszty kwadratowe modulo</a:t>
            </a:r>
          </a:p>
        </p:txBody>
      </p:sp>
      <p:sp>
        <p:nvSpPr>
          <p:cNvPr id="3" name="Symbol zastępczy tekstu 2">
            <a:extLst>
              <a:ext uri="{FF2B5EF4-FFF2-40B4-BE49-F238E27FC236}">
                <a16:creationId xmlns:a16="http://schemas.microsoft.com/office/drawing/2014/main" id="{1D41E143-2371-4F60-9877-55C1AFE339F6}"/>
              </a:ext>
            </a:extLst>
          </p:cNvPr>
          <p:cNvSpPr>
            <a:spLocks noGrp="1"/>
          </p:cNvSpPr>
          <p:nvPr>
            <p:ph type="body" idx="1"/>
          </p:nvPr>
        </p:nvSpPr>
        <p:spPr/>
        <p:txBody>
          <a:bodyPr/>
          <a:lstStyle/>
          <a:p>
            <a:endParaRPr lang="pl-PL"/>
          </a:p>
        </p:txBody>
      </p:sp>
      <p:pic>
        <p:nvPicPr>
          <p:cNvPr id="5" name="Obraz 4">
            <a:extLst>
              <a:ext uri="{FF2B5EF4-FFF2-40B4-BE49-F238E27FC236}">
                <a16:creationId xmlns:a16="http://schemas.microsoft.com/office/drawing/2014/main" id="{95B58C61-1A55-49E7-B105-0CDEC7C642D0}"/>
              </a:ext>
            </a:extLst>
          </p:cNvPr>
          <p:cNvPicPr>
            <a:picLocks noChangeAspect="1"/>
          </p:cNvPicPr>
          <p:nvPr/>
        </p:nvPicPr>
        <p:blipFill>
          <a:blip r:embed="rId2"/>
          <a:stretch>
            <a:fillRect/>
          </a:stretch>
        </p:blipFill>
        <p:spPr>
          <a:xfrm>
            <a:off x="508614" y="1229875"/>
            <a:ext cx="8126772" cy="2399896"/>
          </a:xfrm>
          <a:prstGeom prst="rect">
            <a:avLst/>
          </a:prstGeom>
        </p:spPr>
      </p:pic>
    </p:spTree>
    <p:extLst>
      <p:ext uri="{BB962C8B-B14F-4D97-AF65-F5344CB8AC3E}">
        <p14:creationId xmlns:p14="http://schemas.microsoft.com/office/powerpoint/2010/main" val="91048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4FE5B4-DD18-4E2D-BA1B-2DB920F874F6}"/>
              </a:ext>
            </a:extLst>
          </p:cNvPr>
          <p:cNvSpPr>
            <a:spLocks noGrp="1"/>
          </p:cNvSpPr>
          <p:nvPr>
            <p:ph type="title"/>
          </p:nvPr>
        </p:nvSpPr>
        <p:spPr/>
        <p:txBody>
          <a:bodyPr/>
          <a:lstStyle/>
          <a:p>
            <a:pPr algn="ctr"/>
            <a:r>
              <a:rPr lang="pl-PL" dirty="0"/>
              <a:t>Reszty kwadratowe modulo</a:t>
            </a:r>
          </a:p>
        </p:txBody>
      </p:sp>
      <p:sp>
        <p:nvSpPr>
          <p:cNvPr id="3" name="Symbol zastępczy tekstu 2">
            <a:extLst>
              <a:ext uri="{FF2B5EF4-FFF2-40B4-BE49-F238E27FC236}">
                <a16:creationId xmlns:a16="http://schemas.microsoft.com/office/drawing/2014/main" id="{1D41E143-2371-4F60-9877-55C1AFE339F6}"/>
              </a:ext>
            </a:extLst>
          </p:cNvPr>
          <p:cNvSpPr>
            <a:spLocks noGrp="1"/>
          </p:cNvSpPr>
          <p:nvPr>
            <p:ph type="body" idx="1"/>
          </p:nvPr>
        </p:nvSpPr>
        <p:spPr/>
        <p:txBody>
          <a:bodyPr/>
          <a:lstStyle/>
          <a:p>
            <a:endParaRPr lang="pl-PL"/>
          </a:p>
        </p:txBody>
      </p:sp>
      <p:pic>
        <p:nvPicPr>
          <p:cNvPr id="6" name="Obraz 5">
            <a:extLst>
              <a:ext uri="{FF2B5EF4-FFF2-40B4-BE49-F238E27FC236}">
                <a16:creationId xmlns:a16="http://schemas.microsoft.com/office/drawing/2014/main" id="{6DD3AEC3-6C02-4291-9377-0A7CE0F4F88E}"/>
              </a:ext>
            </a:extLst>
          </p:cNvPr>
          <p:cNvPicPr>
            <a:picLocks noChangeAspect="1"/>
          </p:cNvPicPr>
          <p:nvPr/>
        </p:nvPicPr>
        <p:blipFill>
          <a:blip r:embed="rId2"/>
          <a:stretch>
            <a:fillRect/>
          </a:stretch>
        </p:blipFill>
        <p:spPr>
          <a:xfrm>
            <a:off x="749808" y="1273795"/>
            <a:ext cx="7961376" cy="3612105"/>
          </a:xfrm>
          <a:prstGeom prst="rect">
            <a:avLst/>
          </a:prstGeom>
        </p:spPr>
      </p:pic>
    </p:spTree>
    <p:extLst>
      <p:ext uri="{BB962C8B-B14F-4D97-AF65-F5344CB8AC3E}">
        <p14:creationId xmlns:p14="http://schemas.microsoft.com/office/powerpoint/2010/main" val="1425422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Stake (Dowód Stawki)</a:t>
            </a:r>
            <a:endParaRPr dirty="0"/>
          </a:p>
        </p:txBody>
      </p:sp>
      <p:sp>
        <p:nvSpPr>
          <p:cNvPr id="128" name="Google Shape;128;p20"/>
          <p:cNvSpPr txBox="1">
            <a:spLocks noGrp="1"/>
          </p:cNvSpPr>
          <p:nvPr>
            <p:ph type="body" idx="1"/>
          </p:nvPr>
        </p:nvSpPr>
        <p:spPr>
          <a:xfrm>
            <a:off x="630865" y="1120577"/>
            <a:ext cx="8201435" cy="1112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b="1" dirty="0"/>
              <a:t>PoS</a:t>
            </a:r>
            <a:r>
              <a:rPr lang="pl" dirty="0"/>
              <a:t> – algorytm konsensusu w sieciach blockchain, w którym twórca kolejnego bloku </a:t>
            </a:r>
            <a:r>
              <a:rPr lang="pl-PL" dirty="0"/>
              <a:t>(tj. węzeł) jest obierany na podstawie kilku różnych, losowo wybranych atrybutów. Celem jego powstania było rozwiązanie problemów występujących</a:t>
            </a:r>
            <a:endParaRPr dirty="0"/>
          </a:p>
        </p:txBody>
      </p:sp>
      <p:pic>
        <p:nvPicPr>
          <p:cNvPr id="4" name="Obraz 3">
            <a:extLst>
              <a:ext uri="{FF2B5EF4-FFF2-40B4-BE49-F238E27FC236}">
                <a16:creationId xmlns:a16="http://schemas.microsoft.com/office/drawing/2014/main" id="{19A48C00-11CC-405E-A406-08A3F94B8A6B}"/>
              </a:ext>
            </a:extLst>
          </p:cNvPr>
          <p:cNvPicPr>
            <a:picLocks noChangeAspect="1"/>
          </p:cNvPicPr>
          <p:nvPr/>
        </p:nvPicPr>
        <p:blipFill>
          <a:blip r:embed="rId3"/>
          <a:stretch>
            <a:fillRect/>
          </a:stretch>
        </p:blipFill>
        <p:spPr>
          <a:xfrm>
            <a:off x="630865" y="2335614"/>
            <a:ext cx="4311851" cy="2425417"/>
          </a:xfrm>
          <a:prstGeom prst="rect">
            <a:avLst/>
          </a:prstGeom>
        </p:spPr>
      </p:pic>
      <p:sp>
        <p:nvSpPr>
          <p:cNvPr id="8" name="Google Shape;128;p20">
            <a:extLst>
              <a:ext uri="{FF2B5EF4-FFF2-40B4-BE49-F238E27FC236}">
                <a16:creationId xmlns:a16="http://schemas.microsoft.com/office/drawing/2014/main" id="{A5B155DC-0CD6-4F2C-8D0E-75EFF5B25BC4}"/>
              </a:ext>
            </a:extLst>
          </p:cNvPr>
          <p:cNvSpPr txBox="1">
            <a:spLocks/>
          </p:cNvSpPr>
          <p:nvPr/>
        </p:nvSpPr>
        <p:spPr>
          <a:xfrm>
            <a:off x="5396372" y="2050960"/>
            <a:ext cx="3887971" cy="187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buFont typeface="Roboto"/>
              <a:buNone/>
            </a:pPr>
            <a:r>
              <a:rPr lang="pl-PL" dirty="0"/>
              <a:t>w najpopularniejszym algorytmie konsensusu – Proof of </a:t>
            </a:r>
            <a:r>
              <a:rPr lang="pl-PL" dirty="0" err="1"/>
              <a:t>Work</a:t>
            </a:r>
            <a:r>
              <a:rPr lang="pl-PL" dirty="0"/>
              <a:t>.</a:t>
            </a:r>
            <a:br>
              <a:rPr lang="pl-PL" dirty="0"/>
            </a:br>
            <a:r>
              <a:rPr lang="pl-PL" dirty="0"/>
              <a:t>Został wymyślony w 2011 roku</a:t>
            </a:r>
            <a:br>
              <a:rPr lang="pl-PL" dirty="0"/>
            </a:br>
            <a:r>
              <a:rPr lang="pl-PL" dirty="0"/>
              <a:t>na forum </a:t>
            </a:r>
            <a:r>
              <a:rPr lang="pl-PL" dirty="0" err="1"/>
              <a:t>Bitcointalk</a:t>
            </a:r>
            <a:r>
              <a:rPr lang="pl-PL" dirty="0"/>
              <a:t> przez anonimowego użytkownika.</a:t>
            </a:r>
          </a:p>
        </p:txBody>
      </p:sp>
    </p:spTree>
    <p:extLst>
      <p:ext uri="{BB962C8B-B14F-4D97-AF65-F5344CB8AC3E}">
        <p14:creationId xmlns:p14="http://schemas.microsoft.com/office/powerpoint/2010/main" val="1349852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Stake – zasada działania</a:t>
            </a:r>
            <a:endParaRPr dirty="0"/>
          </a:p>
        </p:txBody>
      </p:sp>
      <p:sp>
        <p:nvSpPr>
          <p:cNvPr id="128" name="Google Shape;128;p20"/>
          <p:cNvSpPr txBox="1">
            <a:spLocks noGrp="1"/>
          </p:cNvSpPr>
          <p:nvPr>
            <p:ph type="body" idx="1"/>
          </p:nvPr>
        </p:nvSpPr>
        <p:spPr>
          <a:xfrm>
            <a:off x="630865" y="1070959"/>
            <a:ext cx="8201435" cy="18352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Algorytm </a:t>
            </a:r>
            <a:r>
              <a:rPr lang="pl-PL" dirty="0" err="1"/>
              <a:t>PoS</a:t>
            </a:r>
            <a:r>
              <a:rPr lang="pl-PL" dirty="0"/>
              <a:t> wykorzystuje pseudolosowy proces wyboru węzła. Wybrany węzeł staje się </a:t>
            </a:r>
            <a:r>
              <a:rPr lang="pl-PL" b="1" dirty="0" err="1"/>
              <a:t>walidatorem</a:t>
            </a:r>
            <a:r>
              <a:rPr lang="pl-PL" dirty="0"/>
              <a:t> kolejnego bloku w sieci. Wybór opiera się na kombinacji czynników (determinantów), które mogą obejmować m.in. czystą losowość, wiek aktywów  i/lub/oraz to jak bogaty jest dany węzeł (ile jednostek kryptowaluty posiada).</a:t>
            </a:r>
          </a:p>
          <a:p>
            <a:pPr marL="0" lvl="0" indent="0" algn="l" rtl="0">
              <a:spcBef>
                <a:spcPts val="0"/>
              </a:spcBef>
              <a:spcAft>
                <a:spcPts val="0"/>
              </a:spcAft>
              <a:buNone/>
            </a:pPr>
            <a:endParaRPr lang="pl-PL" dirty="0"/>
          </a:p>
        </p:txBody>
      </p:sp>
      <p:pic>
        <p:nvPicPr>
          <p:cNvPr id="5" name="Obraz 4">
            <a:extLst>
              <a:ext uri="{FF2B5EF4-FFF2-40B4-BE49-F238E27FC236}">
                <a16:creationId xmlns:a16="http://schemas.microsoft.com/office/drawing/2014/main" id="{5BEF57FE-C081-4D24-A0EA-40CDEA6833CF}"/>
              </a:ext>
            </a:extLst>
          </p:cNvPr>
          <p:cNvPicPr>
            <a:picLocks noChangeAspect="1"/>
          </p:cNvPicPr>
          <p:nvPr/>
        </p:nvPicPr>
        <p:blipFill>
          <a:blip r:embed="rId3"/>
          <a:stretch>
            <a:fillRect/>
          </a:stretch>
        </p:blipFill>
        <p:spPr>
          <a:xfrm>
            <a:off x="581245" y="2795650"/>
            <a:ext cx="5752119" cy="2132640"/>
          </a:xfrm>
          <a:prstGeom prst="rect">
            <a:avLst/>
          </a:prstGeom>
        </p:spPr>
      </p:pic>
      <p:sp>
        <p:nvSpPr>
          <p:cNvPr id="6" name="pole tekstowe 5">
            <a:extLst>
              <a:ext uri="{FF2B5EF4-FFF2-40B4-BE49-F238E27FC236}">
                <a16:creationId xmlns:a16="http://schemas.microsoft.com/office/drawing/2014/main" id="{0ACE753E-207B-4E44-B3B0-F4085DB8CD92}"/>
              </a:ext>
            </a:extLst>
          </p:cNvPr>
          <p:cNvSpPr txBox="1"/>
          <p:nvPr/>
        </p:nvSpPr>
        <p:spPr>
          <a:xfrm>
            <a:off x="6262481" y="3232426"/>
            <a:ext cx="2438208" cy="523220"/>
          </a:xfrm>
          <a:prstGeom prst="rect">
            <a:avLst/>
          </a:prstGeom>
          <a:noFill/>
        </p:spPr>
        <p:txBody>
          <a:bodyPr wrap="square" rtlCol="0">
            <a:spAutoFit/>
          </a:bodyPr>
          <a:lstStyle/>
          <a:p>
            <a:r>
              <a:rPr lang="pl-PL" i="1" dirty="0" err="1">
                <a:solidFill>
                  <a:schemeClr val="dk2"/>
                </a:solidFill>
                <a:latin typeface="Roboto"/>
                <a:ea typeface="Roboto"/>
                <a:sym typeface="Roboto"/>
              </a:rPr>
              <a:t>Walidator</a:t>
            </a:r>
            <a:r>
              <a:rPr lang="pl-PL" i="1" dirty="0">
                <a:solidFill>
                  <a:schemeClr val="dk2"/>
                </a:solidFill>
                <a:latin typeface="Roboto"/>
                <a:ea typeface="Roboto"/>
                <a:sym typeface="Roboto"/>
              </a:rPr>
              <a:t> jest wybierany</a:t>
            </a:r>
            <a:br>
              <a:rPr lang="pl-PL" i="1" dirty="0">
                <a:solidFill>
                  <a:schemeClr val="dk2"/>
                </a:solidFill>
                <a:latin typeface="Roboto"/>
                <a:ea typeface="Roboto"/>
                <a:sym typeface="Roboto"/>
              </a:rPr>
            </a:br>
            <a:r>
              <a:rPr lang="pl-PL" i="1" dirty="0">
                <a:solidFill>
                  <a:schemeClr val="dk2"/>
                </a:solidFill>
                <a:latin typeface="Roboto"/>
                <a:ea typeface="Roboto"/>
                <a:sym typeface="Roboto"/>
              </a:rPr>
              <a:t>z puli węzłów walidujących</a:t>
            </a:r>
          </a:p>
        </p:txBody>
      </p:sp>
    </p:spTree>
    <p:extLst>
      <p:ext uri="{BB962C8B-B14F-4D97-AF65-F5344CB8AC3E}">
        <p14:creationId xmlns:p14="http://schemas.microsoft.com/office/powerpoint/2010/main" val="3518465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Stake – zasada działania</a:t>
            </a:r>
            <a:endParaRPr dirty="0"/>
          </a:p>
        </p:txBody>
      </p:sp>
      <p:sp>
        <p:nvSpPr>
          <p:cNvPr id="128" name="Google Shape;128;p20"/>
          <p:cNvSpPr txBox="1">
            <a:spLocks noGrp="1"/>
          </p:cNvSpPr>
          <p:nvPr>
            <p:ph type="body" idx="1"/>
          </p:nvPr>
        </p:nvSpPr>
        <p:spPr>
          <a:xfrm>
            <a:off x="750842" y="1135913"/>
            <a:ext cx="3339148" cy="33521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Sieci blockchain oparte o Proof of </a:t>
            </a:r>
            <a:r>
              <a:rPr lang="pl-PL" dirty="0" err="1"/>
              <a:t>Stake</a:t>
            </a:r>
            <a:r>
              <a:rPr lang="pl-PL" dirty="0"/>
              <a:t> wykorzystują również opłaty za dokonanie transakcji w sieci jako nagrody dla </a:t>
            </a:r>
            <a:r>
              <a:rPr lang="pl-PL" dirty="0" err="1"/>
              <a:t>wykuwaczy</a:t>
            </a:r>
            <a:r>
              <a:rPr lang="pl-PL" dirty="0"/>
              <a:t> (</a:t>
            </a:r>
            <a:r>
              <a:rPr lang="pl-PL" i="1" dirty="0" err="1"/>
              <a:t>forgers</a:t>
            </a:r>
            <a:r>
              <a:rPr lang="pl-PL" dirty="0"/>
              <a:t>), nazywanych też wybijaczami (</a:t>
            </a:r>
            <a:r>
              <a:rPr lang="pl-PL" i="1" dirty="0" err="1"/>
              <a:t>minters</a:t>
            </a:r>
            <a:r>
              <a:rPr lang="pl-PL" dirty="0"/>
              <a:t>) - inaczej aniżeli sieci oparte o Proof of </a:t>
            </a:r>
            <a:r>
              <a:rPr lang="pl-PL" dirty="0" err="1"/>
              <a:t>Work</a:t>
            </a:r>
            <a:r>
              <a:rPr lang="pl-PL" dirty="0"/>
              <a:t>, które generują nowe jednostki kryptowaluty aby wynagrodzić górników (</a:t>
            </a:r>
            <a:r>
              <a:rPr lang="pl-PL" i="1" dirty="0" err="1"/>
              <a:t>miners</a:t>
            </a:r>
            <a:r>
              <a:rPr lang="pl-PL" dirty="0"/>
              <a:t>).  </a:t>
            </a:r>
          </a:p>
        </p:txBody>
      </p:sp>
      <p:pic>
        <p:nvPicPr>
          <p:cNvPr id="4" name="Obraz 3">
            <a:extLst>
              <a:ext uri="{FF2B5EF4-FFF2-40B4-BE49-F238E27FC236}">
                <a16:creationId xmlns:a16="http://schemas.microsoft.com/office/drawing/2014/main" id="{57992C2D-5909-4EC3-A8CB-BC0356205506}"/>
              </a:ext>
            </a:extLst>
          </p:cNvPr>
          <p:cNvPicPr>
            <a:picLocks noChangeAspect="1"/>
          </p:cNvPicPr>
          <p:nvPr/>
        </p:nvPicPr>
        <p:blipFill>
          <a:blip r:embed="rId3"/>
          <a:stretch>
            <a:fillRect/>
          </a:stretch>
        </p:blipFill>
        <p:spPr>
          <a:xfrm>
            <a:off x="4572000" y="1280336"/>
            <a:ext cx="3446402" cy="2270357"/>
          </a:xfrm>
          <a:prstGeom prst="rect">
            <a:avLst/>
          </a:prstGeom>
        </p:spPr>
      </p:pic>
      <p:sp>
        <p:nvSpPr>
          <p:cNvPr id="2" name="pole tekstowe 1">
            <a:extLst>
              <a:ext uri="{FF2B5EF4-FFF2-40B4-BE49-F238E27FC236}">
                <a16:creationId xmlns:a16="http://schemas.microsoft.com/office/drawing/2014/main" id="{8115EF55-EC32-4AFD-8D57-AD5B2C0B7589}"/>
              </a:ext>
            </a:extLst>
          </p:cNvPr>
          <p:cNvSpPr txBox="1"/>
          <p:nvPr/>
        </p:nvSpPr>
        <p:spPr>
          <a:xfrm>
            <a:off x="4572000" y="3825873"/>
            <a:ext cx="2282456" cy="954107"/>
          </a:xfrm>
          <a:prstGeom prst="rect">
            <a:avLst/>
          </a:prstGeom>
          <a:noFill/>
        </p:spPr>
        <p:txBody>
          <a:bodyPr wrap="square" rtlCol="0">
            <a:spAutoFit/>
          </a:bodyPr>
          <a:lstStyle/>
          <a:p>
            <a:r>
              <a:rPr lang="pl-PL" b="0" i="1" dirty="0">
                <a:solidFill>
                  <a:srgbClr val="434343"/>
                </a:solidFill>
                <a:effectLst/>
                <a:latin typeface="Roboto" panose="02000000000000000000" pitchFamily="2" charset="0"/>
                <a:ea typeface="Roboto" panose="02000000000000000000" pitchFamily="2" charset="0"/>
                <a:cs typeface="Roboto" panose="02000000000000000000" pitchFamily="2" charset="0"/>
              </a:rPr>
              <a:t>W algorytmie </a:t>
            </a:r>
            <a:r>
              <a:rPr lang="pl-PL" b="0" i="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PoS</a:t>
            </a:r>
            <a:r>
              <a:rPr lang="pl-PL" b="0" i="1" dirty="0">
                <a:solidFill>
                  <a:srgbClr val="434343"/>
                </a:solidFill>
                <a:effectLst/>
                <a:latin typeface="Roboto" panose="02000000000000000000" pitchFamily="2" charset="0"/>
                <a:ea typeface="Roboto" panose="02000000000000000000" pitchFamily="2" charset="0"/>
                <a:cs typeface="Roboto" panose="02000000000000000000" pitchFamily="2" charset="0"/>
              </a:rPr>
              <a:t> bloki są</a:t>
            </a:r>
            <a:br>
              <a:rPr lang="pl-PL" b="0" i="1" dirty="0">
                <a:solidFill>
                  <a:srgbClr val="434343"/>
                </a:solidFill>
                <a:effectLst/>
                <a:latin typeface="Roboto" panose="02000000000000000000" pitchFamily="2" charset="0"/>
                <a:ea typeface="Roboto" panose="02000000000000000000" pitchFamily="2" charset="0"/>
                <a:cs typeface="Roboto" panose="02000000000000000000" pitchFamily="2" charset="0"/>
              </a:rPr>
            </a:br>
            <a:r>
              <a:rPr lang="pl-PL" b="0" i="1" dirty="0">
                <a:solidFill>
                  <a:srgbClr val="434343"/>
                </a:solidFill>
                <a:effectLst/>
                <a:latin typeface="Roboto" panose="02000000000000000000" pitchFamily="2" charset="0"/>
                <a:ea typeface="Roboto" panose="02000000000000000000" pitchFamily="2" charset="0"/>
                <a:cs typeface="Roboto" panose="02000000000000000000" pitchFamily="2" charset="0"/>
              </a:rPr>
              <a:t>"kute" (</a:t>
            </a:r>
            <a:r>
              <a:rPr lang="pl-PL" b="0" i="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forged</a:t>
            </a:r>
            <a:r>
              <a:rPr lang="pl-PL" b="0" i="1" dirty="0">
                <a:solidFill>
                  <a:srgbClr val="434343"/>
                </a:solidFill>
                <a:effectLst/>
                <a:latin typeface="Roboto" panose="02000000000000000000" pitchFamily="2" charset="0"/>
                <a:ea typeface="Roboto" panose="02000000000000000000" pitchFamily="2" charset="0"/>
                <a:cs typeface="Roboto" panose="02000000000000000000" pitchFamily="2" charset="0"/>
              </a:rPr>
              <a:t>), a nie</a:t>
            </a:r>
            <a:br>
              <a:rPr lang="pl-PL" b="0" i="1" dirty="0">
                <a:solidFill>
                  <a:srgbClr val="434343"/>
                </a:solidFill>
                <a:effectLst/>
                <a:latin typeface="Roboto" panose="02000000000000000000" pitchFamily="2" charset="0"/>
                <a:ea typeface="Roboto" panose="02000000000000000000" pitchFamily="2" charset="0"/>
                <a:cs typeface="Roboto" panose="02000000000000000000" pitchFamily="2" charset="0"/>
              </a:rPr>
            </a:br>
            <a:r>
              <a:rPr lang="pl-PL" b="0" i="1" dirty="0">
                <a:solidFill>
                  <a:srgbClr val="434343"/>
                </a:solidFill>
                <a:effectLst/>
                <a:latin typeface="Roboto" panose="02000000000000000000" pitchFamily="2" charset="0"/>
                <a:ea typeface="Roboto" panose="02000000000000000000" pitchFamily="2" charset="0"/>
                <a:cs typeface="Roboto" panose="02000000000000000000" pitchFamily="2" charset="0"/>
              </a:rPr>
              <a:t>wydobywane (</a:t>
            </a:r>
            <a:r>
              <a:rPr lang="pl-PL" b="0" i="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mined</a:t>
            </a:r>
            <a:r>
              <a:rPr lang="pl-PL" b="0" i="1" dirty="0">
                <a:solidFill>
                  <a:srgbClr val="434343"/>
                </a:solidFill>
                <a:effectLst/>
                <a:latin typeface="Roboto" panose="02000000000000000000" pitchFamily="2" charset="0"/>
                <a:ea typeface="Roboto" panose="02000000000000000000" pitchFamily="2" charset="0"/>
                <a:cs typeface="Roboto" panose="02000000000000000000" pitchFamily="2" charset="0"/>
              </a:rPr>
              <a:t>). </a:t>
            </a:r>
            <a:endParaRPr lang="pl-PL" i="1" dirty="0">
              <a:effectLst/>
            </a:endParaRPr>
          </a:p>
          <a:p>
            <a:endParaRPr lang="pl-PL" i="1" dirty="0"/>
          </a:p>
        </p:txBody>
      </p:sp>
    </p:spTree>
    <p:extLst>
      <p:ext uri="{BB962C8B-B14F-4D97-AF65-F5344CB8AC3E}">
        <p14:creationId xmlns:p14="http://schemas.microsoft.com/office/powerpoint/2010/main" val="127368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Stake – zasada działania</a:t>
            </a:r>
            <a:endParaRPr dirty="0"/>
          </a:p>
        </p:txBody>
      </p:sp>
      <p:sp>
        <p:nvSpPr>
          <p:cNvPr id="128" name="Google Shape;128;p20"/>
          <p:cNvSpPr txBox="1">
            <a:spLocks noGrp="1"/>
          </p:cNvSpPr>
          <p:nvPr>
            <p:ph type="body" idx="1"/>
          </p:nvPr>
        </p:nvSpPr>
        <p:spPr>
          <a:xfrm>
            <a:off x="474732" y="1191461"/>
            <a:ext cx="8456428" cy="3612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Użytkownicy, którzy chcą wziąć udział w procesie kucia muszą zablokować pewną liczbę jednostek kryptowaluty w sieci jako swoją stawkę (</a:t>
            </a:r>
            <a:r>
              <a:rPr lang="pl-PL" i="1" dirty="0" err="1"/>
              <a:t>stake</a:t>
            </a:r>
            <a:r>
              <a:rPr lang="pl-PL" dirty="0"/>
              <a:t>). Wielkość ulokowanej stawki </a:t>
            </a:r>
            <a:r>
              <a:rPr lang="pl" dirty="0"/>
              <a:t>(</a:t>
            </a:r>
            <a:r>
              <a:rPr lang="pl" i="1" dirty="0"/>
              <a:t>coins at stake</a:t>
            </a:r>
            <a:r>
              <a:rPr lang="pl" dirty="0"/>
              <a:t>) </a:t>
            </a:r>
            <a:r>
              <a:rPr lang="pl-PL" dirty="0"/>
              <a:t>określa szanse na wybranie danego węzła jako następnego </a:t>
            </a:r>
            <a:r>
              <a:rPr lang="pl-PL" dirty="0" err="1"/>
              <a:t>walidatora</a:t>
            </a:r>
            <a:r>
              <a:rPr lang="pl-PL" dirty="0"/>
              <a:t> </a:t>
            </a:r>
            <a:r>
              <a:rPr lang="pl" dirty="0"/>
              <a:t>bloku (</a:t>
            </a:r>
            <a:r>
              <a:rPr lang="pl" i="1" dirty="0"/>
              <a:t>block validator</a:t>
            </a:r>
            <a:r>
              <a:rPr lang="pl" dirty="0"/>
              <a:t>)</a:t>
            </a:r>
            <a:r>
              <a:rPr lang="pl-PL" dirty="0"/>
              <a:t>, który zajmie się sprawdzeniem, stworzeniem i transmisją kolejnego bloku.  Im większa stawka węzła, tym większe są jego szanse na zostanie wybranym. </a:t>
            </a:r>
          </a:p>
          <a:p>
            <a:pPr marL="0" lvl="0" indent="0" algn="l" rtl="0">
              <a:spcBef>
                <a:spcPts val="0"/>
              </a:spcBef>
              <a:spcAft>
                <a:spcPts val="0"/>
              </a:spcAft>
              <a:buNone/>
            </a:pPr>
            <a:endParaRPr lang="pl-PL" dirty="0"/>
          </a:p>
          <a:p>
            <a:pPr marL="0" lvl="0" indent="0" algn="l" rtl="0">
              <a:spcBef>
                <a:spcPts val="0"/>
              </a:spcBef>
              <a:spcAft>
                <a:spcPts val="0"/>
              </a:spcAft>
              <a:buNone/>
            </a:pPr>
            <a:r>
              <a:rPr lang="pl" dirty="0"/>
              <a:t>Funkcje haszujące zastępowane są cyfrowymi sygnaturami, które dowodzą fakt posiadania określonej ilości danej kryptowaluty.</a:t>
            </a:r>
            <a:endParaRPr lang="pl-PL" dirty="0"/>
          </a:p>
        </p:txBody>
      </p:sp>
    </p:spTree>
    <p:extLst>
      <p:ext uri="{BB962C8B-B14F-4D97-AF65-F5344CB8AC3E}">
        <p14:creationId xmlns:p14="http://schemas.microsoft.com/office/powerpoint/2010/main" val="565469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Stake – metody selekcyjne</a:t>
            </a:r>
            <a:endParaRPr dirty="0"/>
          </a:p>
        </p:txBody>
      </p:sp>
      <p:sp>
        <p:nvSpPr>
          <p:cNvPr id="128" name="Google Shape;128;p20"/>
          <p:cNvSpPr txBox="1">
            <a:spLocks noGrp="1"/>
          </p:cNvSpPr>
          <p:nvPr>
            <p:ph type="body" idx="1"/>
          </p:nvPr>
        </p:nvSpPr>
        <p:spPr>
          <a:xfrm>
            <a:off x="474732" y="1191461"/>
            <a:ext cx="8456428" cy="3612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Aby proces selekcji nie faworyzował tylko najbogatszych węzłów w sieci, dodawane do niego są kolejne unikatowe metody selekcyjne. Dwie najczęściej stosowane metody to "Losowy wybór bloku" (</a:t>
            </a:r>
            <a:r>
              <a:rPr lang="pl-PL" sz="1800" b="0" i="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Randomized</a:t>
            </a:r>
            <a:r>
              <a:rPr lang="pl-PL" sz="1800" b="0" i="1" dirty="0">
                <a:solidFill>
                  <a:srgbClr val="434343"/>
                </a:solidFill>
                <a:effectLst/>
                <a:latin typeface="Roboto" panose="02000000000000000000" pitchFamily="2" charset="0"/>
                <a:ea typeface="Roboto" panose="02000000000000000000" pitchFamily="2" charset="0"/>
                <a:cs typeface="Roboto" panose="02000000000000000000" pitchFamily="2" charset="0"/>
              </a:rPr>
              <a:t> Block </a:t>
            </a:r>
            <a:r>
              <a:rPr lang="pl-PL" sz="1800" b="0" i="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Selection</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 oraz wybór na podstawie “Wieku Stawki” (</a:t>
            </a:r>
            <a:r>
              <a:rPr lang="pl-PL" sz="1800" b="0" i="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Coin</a:t>
            </a:r>
            <a:r>
              <a:rPr lang="pl-PL" sz="1800" b="0" i="1" dirty="0">
                <a:solidFill>
                  <a:srgbClr val="434343"/>
                </a:solidFill>
                <a:effectLst/>
                <a:latin typeface="Roboto" panose="02000000000000000000" pitchFamily="2" charset="0"/>
                <a:ea typeface="Roboto" panose="02000000000000000000" pitchFamily="2" charset="0"/>
                <a:cs typeface="Roboto" panose="02000000000000000000" pitchFamily="2" charset="0"/>
              </a:rPr>
              <a:t> Age </a:t>
            </a:r>
            <a:r>
              <a:rPr lang="pl-PL" sz="1800" b="0" i="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Selection</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a:t>
            </a:r>
          </a:p>
          <a:p>
            <a:pPr marL="0" lvl="0" indent="0" algn="l" rtl="0">
              <a:spcBef>
                <a:spcPts val="0"/>
              </a:spcBef>
              <a:spcAft>
                <a:spcPts val="0"/>
              </a:spcAft>
              <a:buNone/>
            </a:pPr>
            <a:endParaRPr lang="pl-PL" dirty="0">
              <a:solidFill>
                <a:srgbClr val="434343"/>
              </a:solidFill>
              <a:latin typeface="Roboto" panose="02000000000000000000" pitchFamily="2" charset="0"/>
              <a:ea typeface="Roboto" panose="02000000000000000000" pitchFamily="2" charset="0"/>
            </a:endParaRPr>
          </a:p>
          <a:p>
            <a:pPr marL="0" lvl="0" indent="0" algn="l" rtl="0">
              <a:spcBef>
                <a:spcPts val="0"/>
              </a:spcBef>
              <a:spcAft>
                <a:spcPts val="0"/>
              </a:spcAft>
              <a:buNone/>
            </a:pPr>
            <a:r>
              <a:rPr lang="pl-PL" dirty="0"/>
              <a:t>W metodzie </a:t>
            </a:r>
            <a:r>
              <a:rPr lang="pl-PL" b="1" dirty="0" err="1"/>
              <a:t>Randomized</a:t>
            </a:r>
            <a:r>
              <a:rPr lang="pl-PL" b="1" dirty="0"/>
              <a:t> Block </a:t>
            </a:r>
            <a:r>
              <a:rPr lang="pl-PL" b="1" dirty="0" err="1"/>
              <a:t>Selection</a:t>
            </a:r>
            <a:r>
              <a:rPr lang="pl-PL" dirty="0"/>
              <a:t> </a:t>
            </a:r>
            <a:r>
              <a:rPr lang="pl-PL" dirty="0" err="1"/>
              <a:t>walidatorów</a:t>
            </a:r>
            <a:r>
              <a:rPr lang="pl-PL" dirty="0"/>
              <a:t> wybiera się wyszukując węzły na podstawie kombinacji najniższej wartości, czyli tzw. hasza oraz największej stawki, a ponieważ wielkość stawek jest jawna - dzięki sieci blockchain - następny </a:t>
            </a:r>
            <a:r>
              <a:rPr lang="pl-PL" dirty="0" err="1"/>
              <a:t>forger</a:t>
            </a:r>
            <a:r>
              <a:rPr lang="pl-PL" dirty="0"/>
              <a:t> może zostać łatwo przewidziany</a:t>
            </a:r>
            <a:br>
              <a:rPr lang="pl-PL" dirty="0"/>
            </a:br>
            <a:r>
              <a:rPr lang="pl-PL" dirty="0"/>
              <a:t>przez inne węzły.</a:t>
            </a:r>
          </a:p>
        </p:txBody>
      </p:sp>
    </p:spTree>
    <p:extLst>
      <p:ext uri="{BB962C8B-B14F-4D97-AF65-F5344CB8AC3E}">
        <p14:creationId xmlns:p14="http://schemas.microsoft.com/office/powerpoint/2010/main" val="3084286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Stake – metody selekcyjne</a:t>
            </a:r>
            <a:endParaRPr dirty="0"/>
          </a:p>
        </p:txBody>
      </p:sp>
      <p:sp>
        <p:nvSpPr>
          <p:cNvPr id="128" name="Google Shape;128;p20"/>
          <p:cNvSpPr txBox="1">
            <a:spLocks noGrp="1"/>
          </p:cNvSpPr>
          <p:nvPr>
            <p:ph type="body" idx="1"/>
          </p:nvPr>
        </p:nvSpPr>
        <p:spPr>
          <a:xfrm>
            <a:off x="432202" y="1191461"/>
            <a:ext cx="8456428" cy="3612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434343"/>
                </a:solidFill>
                <a:latin typeface="Roboto" panose="02000000000000000000" pitchFamily="2" charset="0"/>
                <a:ea typeface="Roboto" panose="02000000000000000000" pitchFamily="2" charset="0"/>
                <a:cs typeface="Roboto" panose="02000000000000000000" pitchFamily="2" charset="0"/>
              </a:rPr>
              <a:t>Z kolei m</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etoda </a:t>
            </a:r>
            <a:r>
              <a:rPr lang="pl-PL" sz="1800" b="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Coin</a:t>
            </a:r>
            <a:r>
              <a:rPr lang="pl-PL" sz="1800" b="1" dirty="0">
                <a:solidFill>
                  <a:srgbClr val="434343"/>
                </a:solidFill>
                <a:effectLst/>
                <a:latin typeface="Roboto" panose="02000000000000000000" pitchFamily="2" charset="0"/>
                <a:ea typeface="Roboto" panose="02000000000000000000" pitchFamily="2" charset="0"/>
                <a:cs typeface="Roboto" panose="02000000000000000000" pitchFamily="2" charset="0"/>
              </a:rPr>
              <a:t> Age </a:t>
            </a:r>
            <a:r>
              <a:rPr lang="pl-PL" sz="1800" b="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Selection</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 polega na wybieraniu węzłów ze względu na to, jak długo zablokowały (</a:t>
            </a:r>
            <a:r>
              <a:rPr lang="pl-PL" sz="1800" b="0" i="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stake’owały</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 swoje </a:t>
            </a:r>
            <a:r>
              <a:rPr lang="pl-PL" sz="1800" b="0" i="0" dirty="0" err="1">
                <a:solidFill>
                  <a:srgbClr val="434343"/>
                </a:solidFill>
                <a:effectLst/>
                <a:latin typeface="Roboto" panose="02000000000000000000" pitchFamily="2" charset="0"/>
                <a:ea typeface="Roboto" panose="02000000000000000000" pitchFamily="2" charset="0"/>
                <a:cs typeface="Roboto" panose="02000000000000000000" pitchFamily="2" charset="0"/>
              </a:rPr>
              <a:t>tokeny</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 Czas </a:t>
            </a:r>
            <a:r>
              <a:rPr lang="pl-PL" sz="1800" b="0" i="0" dirty="0" err="1">
                <a:solidFill>
                  <a:srgbClr val="434343"/>
                </a:solidFill>
                <a:effectLst/>
                <a:latin typeface="Roboto" panose="02000000000000000000" pitchFamily="2" charset="0"/>
                <a:ea typeface="Roboto" panose="02000000000000000000" pitchFamily="2" charset="0"/>
                <a:cs typeface="Roboto" panose="02000000000000000000" pitchFamily="2" charset="0"/>
              </a:rPr>
              <a:t>stake’owania</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 (</a:t>
            </a:r>
            <a:r>
              <a:rPr lang="pl-PL" sz="1800" b="0" i="1" dirty="0" err="1">
                <a:solidFill>
                  <a:srgbClr val="434343"/>
                </a:solidFill>
                <a:effectLst/>
                <a:latin typeface="Roboto" panose="02000000000000000000" pitchFamily="2" charset="0"/>
                <a:ea typeface="Roboto" panose="02000000000000000000" pitchFamily="2" charset="0"/>
                <a:cs typeface="Roboto" panose="02000000000000000000" pitchFamily="2" charset="0"/>
              </a:rPr>
              <a:t>age</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 oblicza się mnożąc liczbę dni w ramach których </a:t>
            </a:r>
            <a:r>
              <a:rPr lang="pl-PL" sz="1800" b="0" i="0" dirty="0" err="1">
                <a:solidFill>
                  <a:srgbClr val="434343"/>
                </a:solidFill>
                <a:effectLst/>
                <a:latin typeface="Roboto" panose="02000000000000000000" pitchFamily="2" charset="0"/>
                <a:ea typeface="Roboto" panose="02000000000000000000" pitchFamily="2" charset="0"/>
                <a:cs typeface="Roboto" panose="02000000000000000000" pitchFamily="2" charset="0"/>
              </a:rPr>
              <a:t>tokeny</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 były w posiadaniu węzła, przez liczbę monet, które są </a:t>
            </a:r>
            <a:r>
              <a:rPr lang="pl-PL" sz="1800" b="0" i="0" dirty="0" err="1">
                <a:solidFill>
                  <a:srgbClr val="434343"/>
                </a:solidFill>
                <a:effectLst/>
                <a:latin typeface="Roboto" panose="02000000000000000000" pitchFamily="2" charset="0"/>
                <a:ea typeface="Roboto" panose="02000000000000000000" pitchFamily="2" charset="0"/>
                <a:cs typeface="Roboto" panose="02000000000000000000" pitchFamily="2" charset="0"/>
              </a:rPr>
              <a:t>stake’owane</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 W momencie wykucia bloku przez węzeł, jego ‘</a:t>
            </a:r>
            <a:r>
              <a:rPr lang="pl-PL" sz="1800" b="0" i="0" dirty="0" err="1">
                <a:solidFill>
                  <a:srgbClr val="434343"/>
                </a:solidFill>
                <a:effectLst/>
                <a:latin typeface="Roboto" panose="02000000000000000000" pitchFamily="2" charset="0"/>
                <a:ea typeface="Roboto" panose="02000000000000000000" pitchFamily="2" charset="0"/>
                <a:cs typeface="Roboto" panose="02000000000000000000" pitchFamily="2" charset="0"/>
              </a:rPr>
              <a:t>age</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 zostaje zresetowany. Od tego momentu węzeł musi odczekać pewien czas, aby znów móc wykuć kolejny blok. Ten mechanizm pomaga zapobiegać dominacji węzłów o dużym wkładzie w procesie wyboru, a tym samym </a:t>
            </a:r>
            <a:r>
              <a:rPr lang="pl-PL" dirty="0">
                <a:solidFill>
                  <a:srgbClr val="434343"/>
                </a:solidFill>
                <a:latin typeface="Roboto" panose="02000000000000000000" pitchFamily="2" charset="0"/>
                <a:ea typeface="Roboto" panose="02000000000000000000" pitchFamily="2" charset="0"/>
                <a:cs typeface="Roboto" panose="02000000000000000000" pitchFamily="2" charset="0"/>
              </a:rPr>
              <a:t>i</a:t>
            </a:r>
            <a:r>
              <a:rPr lang="pl-PL" sz="1800" b="0" i="0" dirty="0">
                <a:solidFill>
                  <a:srgbClr val="434343"/>
                </a:solidFill>
                <a:effectLst/>
                <a:latin typeface="Roboto" panose="02000000000000000000" pitchFamily="2" charset="0"/>
                <a:ea typeface="Roboto" panose="02000000000000000000" pitchFamily="2" charset="0"/>
                <a:cs typeface="Roboto" panose="02000000000000000000" pitchFamily="2" charset="0"/>
              </a:rPr>
              <a:t>ch dominacji w sieci blockchain.</a:t>
            </a:r>
            <a:endParaRPr lang="pl-PL" dirty="0"/>
          </a:p>
        </p:txBody>
      </p:sp>
    </p:spTree>
    <p:extLst>
      <p:ext uri="{BB962C8B-B14F-4D97-AF65-F5344CB8AC3E}">
        <p14:creationId xmlns:p14="http://schemas.microsoft.com/office/powerpoint/2010/main" val="4094682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Stake – zasada działania</a:t>
            </a:r>
            <a:endParaRPr dirty="0"/>
          </a:p>
        </p:txBody>
      </p:sp>
      <p:sp>
        <p:nvSpPr>
          <p:cNvPr id="134" name="Google Shape;134;p21"/>
          <p:cNvSpPr txBox="1">
            <a:spLocks noGrp="1"/>
          </p:cNvSpPr>
          <p:nvPr>
            <p:ph type="body" idx="1"/>
          </p:nvPr>
        </p:nvSpPr>
        <p:spPr>
          <a:xfrm>
            <a:off x="777240" y="4315590"/>
            <a:ext cx="6287220" cy="607800"/>
          </a:xfrm>
          <a:prstGeom prst="rect">
            <a:avLst/>
          </a:prstGeom>
        </p:spPr>
        <p:txBody>
          <a:bodyPr spcFirstLastPara="1" wrap="square" lIns="91425" tIns="91425" rIns="91425" bIns="91425" anchor="t" anchorCtr="0">
            <a:noAutofit/>
          </a:bodyPr>
          <a:lstStyle/>
          <a:p>
            <a:pPr marL="0" indent="0">
              <a:spcAft>
                <a:spcPts val="1600"/>
              </a:spcAft>
              <a:buNone/>
            </a:pPr>
            <a:r>
              <a:rPr lang="pl-PL" i="1" dirty="0"/>
              <a:t>Schemat Proof of </a:t>
            </a:r>
            <a:r>
              <a:rPr lang="pl-PL" i="1" dirty="0" err="1"/>
              <a:t>Stake</a:t>
            </a:r>
            <a:endParaRPr i="1" dirty="0"/>
          </a:p>
        </p:txBody>
      </p:sp>
      <p:pic>
        <p:nvPicPr>
          <p:cNvPr id="3" name="Obraz 2">
            <a:extLst>
              <a:ext uri="{FF2B5EF4-FFF2-40B4-BE49-F238E27FC236}">
                <a16:creationId xmlns:a16="http://schemas.microsoft.com/office/drawing/2014/main" id="{C3A2610B-80BB-417B-8201-265CD9B743C1}"/>
              </a:ext>
            </a:extLst>
          </p:cNvPr>
          <p:cNvPicPr>
            <a:picLocks noChangeAspect="1"/>
          </p:cNvPicPr>
          <p:nvPr/>
        </p:nvPicPr>
        <p:blipFill>
          <a:blip r:embed="rId3"/>
          <a:stretch>
            <a:fillRect/>
          </a:stretch>
        </p:blipFill>
        <p:spPr>
          <a:xfrm>
            <a:off x="622935" y="1176535"/>
            <a:ext cx="8096250" cy="3200400"/>
          </a:xfrm>
          <a:prstGeom prst="rect">
            <a:avLst/>
          </a:prstGeom>
        </p:spPr>
      </p:pic>
    </p:spTree>
    <p:extLst>
      <p:ext uri="{BB962C8B-B14F-4D97-AF65-F5344CB8AC3E}">
        <p14:creationId xmlns:p14="http://schemas.microsoft.com/office/powerpoint/2010/main" val="264383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Algorytmy konsensusu</a:t>
            </a:r>
            <a:endParaRPr dirty="0"/>
          </a:p>
        </p:txBody>
      </p:sp>
      <p:sp>
        <p:nvSpPr>
          <p:cNvPr id="98" name="Google Shape;98;p15"/>
          <p:cNvSpPr txBox="1">
            <a:spLocks noGrp="1"/>
          </p:cNvSpPr>
          <p:nvPr>
            <p:ph type="body" idx="1"/>
          </p:nvPr>
        </p:nvSpPr>
        <p:spPr>
          <a:xfrm>
            <a:off x="510175" y="1238556"/>
            <a:ext cx="7917899" cy="3339000"/>
          </a:xfrm>
          <a:prstGeom prst="rect">
            <a:avLst/>
          </a:prstGeom>
        </p:spPr>
        <p:txBody>
          <a:bodyPr spcFirstLastPara="1" wrap="square" lIns="91425" tIns="91425" rIns="91425" bIns="91425" anchor="t" anchorCtr="0">
            <a:noAutofit/>
          </a:bodyPr>
          <a:lstStyle/>
          <a:p>
            <a:pPr marL="0" lvl="0" indent="0" algn="l" rtl="0">
              <a:spcBef>
                <a:spcPts val="0"/>
              </a:spcBef>
              <a:buNone/>
            </a:pPr>
            <a:r>
              <a:rPr lang="pl" dirty="0"/>
              <a:t>Algorytmy konsensusu stanowią kluczowy element każdej z sieci blockchain oraz są odpowiedzialne za zachowanie przez nie należytej integralności, bezpieczeństwa oraz kierowanie ich działaniem. Pierwszym mechanizmem konsensusu, zaprojektowanym podczas tworzenia pierwszej kryptowaluty, był algorytm o nazwie </a:t>
            </a:r>
            <a:r>
              <a:rPr lang="pl" b="1" dirty="0"/>
              <a:t>Dowód Prac</a:t>
            </a:r>
            <a:r>
              <a:rPr lang="pl" dirty="0"/>
              <a:t>y (ang. </a:t>
            </a:r>
            <a:r>
              <a:rPr lang="pl" b="1" dirty="0"/>
              <a:t>Proof of Work</a:t>
            </a:r>
            <a:r>
              <a:rPr lang="pl" dirty="0"/>
              <a:t>).</a:t>
            </a:r>
          </a:p>
          <a:p>
            <a:pPr marL="0" lvl="0" indent="0" algn="l" rtl="0">
              <a:spcBef>
                <a:spcPts val="0"/>
              </a:spcBef>
              <a:buNone/>
            </a:pPr>
            <a:br>
              <a:rPr lang="pl" dirty="0"/>
            </a:br>
            <a:r>
              <a:rPr lang="pl" b="1" dirty="0"/>
              <a:t>PoW</a:t>
            </a:r>
            <a:r>
              <a:rPr lang="pl" dirty="0"/>
              <a:t> został stworzony przez osobę lub grupę osób kryjących się pod pseudonimem Satoshi Nakamoto i został wdrożony do kryptowaluty bitcoin, jako remedium na tzw. </a:t>
            </a:r>
            <a:r>
              <a:rPr lang="pl" i="1" dirty="0"/>
              <a:t>Problem Bizantyjskich Generałów</a:t>
            </a:r>
            <a:r>
              <a:rPr lang="pl" dirty="0"/>
              <a:t>. </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5CDBE0-8A71-4C26-8E35-488125AFB876}"/>
              </a:ext>
            </a:extLst>
          </p:cNvPr>
          <p:cNvSpPr>
            <a:spLocks noGrp="1"/>
          </p:cNvSpPr>
          <p:nvPr>
            <p:ph type="title"/>
          </p:nvPr>
        </p:nvSpPr>
        <p:spPr/>
        <p:txBody>
          <a:bodyPr/>
          <a:lstStyle/>
          <a:p>
            <a:pPr algn="ctr"/>
            <a:r>
              <a:rPr lang="pl-PL" dirty="0"/>
              <a:t>Proof of </a:t>
            </a:r>
            <a:r>
              <a:rPr lang="pl-PL" dirty="0" err="1"/>
              <a:t>Work</a:t>
            </a:r>
            <a:r>
              <a:rPr lang="pl-PL" dirty="0"/>
              <a:t> vs. Proof of </a:t>
            </a:r>
            <a:r>
              <a:rPr lang="pl-PL" dirty="0" err="1"/>
              <a:t>Stake</a:t>
            </a:r>
            <a:r>
              <a:rPr lang="pl-PL" dirty="0"/>
              <a:t> </a:t>
            </a:r>
          </a:p>
        </p:txBody>
      </p:sp>
      <p:sp>
        <p:nvSpPr>
          <p:cNvPr id="3" name="Symbol zastępczy tekstu 2">
            <a:extLst>
              <a:ext uri="{FF2B5EF4-FFF2-40B4-BE49-F238E27FC236}">
                <a16:creationId xmlns:a16="http://schemas.microsoft.com/office/drawing/2014/main" id="{7A5603EE-3264-450A-8ACD-1D3A2B61C3B7}"/>
              </a:ext>
            </a:extLst>
          </p:cNvPr>
          <p:cNvSpPr>
            <a:spLocks noGrp="1"/>
          </p:cNvSpPr>
          <p:nvPr>
            <p:ph type="body" idx="1"/>
          </p:nvPr>
        </p:nvSpPr>
        <p:spPr>
          <a:xfrm>
            <a:off x="311700" y="1187344"/>
            <a:ext cx="8520600" cy="3339000"/>
          </a:xfrm>
        </p:spPr>
        <p:txBody>
          <a:bodyPr/>
          <a:lstStyle/>
          <a:p>
            <a:pPr marL="114300" indent="0">
              <a:buNone/>
            </a:pPr>
            <a:r>
              <a:rPr lang="pl-PL" dirty="0"/>
              <a:t>Jakie </a:t>
            </a:r>
            <a:r>
              <a:rPr lang="pl-PL" u="sng" dirty="0"/>
              <a:t>korzyści</a:t>
            </a:r>
            <a:r>
              <a:rPr lang="pl-PL" dirty="0"/>
              <a:t> wynikają z wykorzystywania </a:t>
            </a:r>
            <a:r>
              <a:rPr lang="pl-PL" u="sng" dirty="0"/>
              <a:t>Dowodu Stawki</a:t>
            </a:r>
            <a:r>
              <a:rPr lang="pl-PL" b="1" dirty="0"/>
              <a:t> </a:t>
            </a:r>
            <a:r>
              <a:rPr lang="pl-PL" dirty="0"/>
              <a:t>w zestawieniu</a:t>
            </a:r>
            <a:br>
              <a:rPr lang="pl-PL" dirty="0"/>
            </a:br>
            <a:r>
              <a:rPr lang="pl-PL" dirty="0"/>
              <a:t>z Dowodem Pracy?</a:t>
            </a:r>
          </a:p>
          <a:p>
            <a:pPr marL="114300" indent="0">
              <a:buNone/>
            </a:pPr>
            <a:endParaRPr lang="pl-PL" dirty="0"/>
          </a:p>
          <a:p>
            <a:pPr>
              <a:buFont typeface="Wingdings" panose="05000000000000000000" pitchFamily="2" charset="2"/>
              <a:buChar char="Ø"/>
            </a:pPr>
            <a:r>
              <a:rPr lang="pl-PL" dirty="0"/>
              <a:t>Zużywanie mniejszej ilości energii elektrycznej (szacuje się, że obecnie zarówno Bitcoin, jak i Ethereum pochłaniają dziennie energię elektryczną</a:t>
            </a:r>
            <a:br>
              <a:rPr lang="pl-PL" dirty="0"/>
            </a:br>
            <a:r>
              <a:rPr lang="pl-PL" dirty="0"/>
              <a:t>o wartości ponad 1 milion USD w ramach mechanizmu konsensusu)</a:t>
            </a:r>
          </a:p>
          <a:p>
            <a:pPr>
              <a:buFont typeface="Wingdings" panose="05000000000000000000" pitchFamily="2" charset="2"/>
              <a:buChar char="Ø"/>
            </a:pPr>
            <a:r>
              <a:rPr lang="pl-PL" dirty="0"/>
              <a:t>Ze względu na zużywanie małej ilości energii elektrycznej, nie ma potrzeby wybijania tak dużej liczby nowych monet, aby zmotywować uczestników do dalszego uczestnictwa w sieci. Teoretycznie, jest możliwa</a:t>
            </a:r>
            <a:br>
              <a:rPr lang="pl-PL" dirty="0"/>
            </a:br>
            <a:r>
              <a:rPr lang="pl-PL" dirty="0"/>
              <a:t>nawet ujemna emisja netto, podczas której część opłat</a:t>
            </a:r>
            <a:br>
              <a:rPr lang="pl-PL" dirty="0"/>
            </a:br>
            <a:r>
              <a:rPr lang="pl-PL" dirty="0"/>
              <a:t>transakcyjnych jest „spalana” i podaż z czasem spada</a:t>
            </a:r>
          </a:p>
        </p:txBody>
      </p:sp>
    </p:spTree>
    <p:extLst>
      <p:ext uri="{BB962C8B-B14F-4D97-AF65-F5344CB8AC3E}">
        <p14:creationId xmlns:p14="http://schemas.microsoft.com/office/powerpoint/2010/main" val="928123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870D18-B647-4C4A-8960-1F7A5D0D761F}"/>
              </a:ext>
            </a:extLst>
          </p:cNvPr>
          <p:cNvSpPr>
            <a:spLocks noGrp="1"/>
          </p:cNvSpPr>
          <p:nvPr>
            <p:ph type="title"/>
          </p:nvPr>
        </p:nvSpPr>
        <p:spPr/>
        <p:txBody>
          <a:bodyPr/>
          <a:lstStyle/>
          <a:p>
            <a:pPr algn="ctr"/>
            <a:r>
              <a:rPr lang="pl-PL" dirty="0"/>
              <a:t>Proof of </a:t>
            </a:r>
            <a:r>
              <a:rPr lang="pl-PL" dirty="0" err="1"/>
              <a:t>Work</a:t>
            </a:r>
            <a:r>
              <a:rPr lang="pl-PL" dirty="0"/>
              <a:t> vs. Proof of </a:t>
            </a:r>
            <a:r>
              <a:rPr lang="pl-PL" dirty="0" err="1"/>
              <a:t>Stake</a:t>
            </a:r>
            <a:r>
              <a:rPr lang="pl-PL" dirty="0"/>
              <a:t> </a:t>
            </a:r>
          </a:p>
        </p:txBody>
      </p:sp>
      <p:sp>
        <p:nvSpPr>
          <p:cNvPr id="3" name="Symbol zastępczy tekstu 2">
            <a:extLst>
              <a:ext uri="{FF2B5EF4-FFF2-40B4-BE49-F238E27FC236}">
                <a16:creationId xmlns:a16="http://schemas.microsoft.com/office/drawing/2014/main" id="{CDE7BF6F-1BEE-41ED-9559-AF3C579096B2}"/>
              </a:ext>
            </a:extLst>
          </p:cNvPr>
          <p:cNvSpPr>
            <a:spLocks noGrp="1"/>
          </p:cNvSpPr>
          <p:nvPr>
            <p:ph type="body" idx="1"/>
          </p:nvPr>
        </p:nvSpPr>
        <p:spPr>
          <a:xfrm>
            <a:off x="5509980" y="1723647"/>
            <a:ext cx="3322320" cy="1696205"/>
          </a:xfrm>
        </p:spPr>
        <p:txBody>
          <a:bodyPr/>
          <a:lstStyle/>
          <a:p>
            <a:pPr marL="114300" indent="0">
              <a:buNone/>
            </a:pPr>
            <a:r>
              <a:rPr lang="pl-PL" sz="1400" i="1" dirty="0"/>
              <a:t>Porównanie energii potrzebnej</a:t>
            </a:r>
            <a:br>
              <a:rPr lang="pl-PL" sz="1400" i="1" dirty="0"/>
            </a:br>
            <a:r>
              <a:rPr lang="pl-PL" sz="1400" i="1" dirty="0"/>
              <a:t>do przeprowadzania transakcji w sieci opartej na protokole </a:t>
            </a:r>
            <a:r>
              <a:rPr lang="pl-PL" sz="1400" i="1" dirty="0" err="1"/>
              <a:t>PoW</a:t>
            </a:r>
            <a:r>
              <a:rPr lang="pl-PL" sz="1400" i="1" dirty="0"/>
              <a:t> (Bitcoin i Ethereum) z siecią opartą</a:t>
            </a:r>
            <a:br>
              <a:rPr lang="pl-PL" sz="1400" i="1" dirty="0"/>
            </a:br>
            <a:r>
              <a:rPr lang="pl-PL" sz="1400" i="1" dirty="0"/>
              <a:t>na protokole </a:t>
            </a:r>
            <a:r>
              <a:rPr lang="pl-PL" sz="1400" i="1" dirty="0" err="1"/>
              <a:t>PoS</a:t>
            </a:r>
            <a:r>
              <a:rPr lang="pl-PL" sz="1400" i="1" dirty="0"/>
              <a:t> (Ethereum)</a:t>
            </a:r>
          </a:p>
        </p:txBody>
      </p:sp>
      <p:pic>
        <p:nvPicPr>
          <p:cNvPr id="5" name="Obraz 4">
            <a:extLst>
              <a:ext uri="{FF2B5EF4-FFF2-40B4-BE49-F238E27FC236}">
                <a16:creationId xmlns:a16="http://schemas.microsoft.com/office/drawing/2014/main" id="{4CC782F0-FB9A-4647-8FB1-A16DE9421E50}"/>
              </a:ext>
            </a:extLst>
          </p:cNvPr>
          <p:cNvPicPr>
            <a:picLocks noChangeAspect="1"/>
          </p:cNvPicPr>
          <p:nvPr/>
        </p:nvPicPr>
        <p:blipFill>
          <a:blip r:embed="rId2"/>
          <a:stretch>
            <a:fillRect/>
          </a:stretch>
        </p:blipFill>
        <p:spPr>
          <a:xfrm>
            <a:off x="748477" y="1371600"/>
            <a:ext cx="4682328" cy="3480825"/>
          </a:xfrm>
          <a:prstGeom prst="rect">
            <a:avLst/>
          </a:prstGeom>
        </p:spPr>
      </p:pic>
    </p:spTree>
    <p:extLst>
      <p:ext uri="{BB962C8B-B14F-4D97-AF65-F5344CB8AC3E}">
        <p14:creationId xmlns:p14="http://schemas.microsoft.com/office/powerpoint/2010/main" val="3007842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0EBAF7E-671C-42C8-829D-25BF54A75D39}"/>
              </a:ext>
            </a:extLst>
          </p:cNvPr>
          <p:cNvSpPr>
            <a:spLocks noGrp="1"/>
          </p:cNvSpPr>
          <p:nvPr>
            <p:ph type="title"/>
          </p:nvPr>
        </p:nvSpPr>
        <p:spPr/>
        <p:txBody>
          <a:bodyPr/>
          <a:lstStyle/>
          <a:p>
            <a:pPr algn="ctr"/>
            <a:r>
              <a:rPr lang="pl-PL" dirty="0"/>
              <a:t>Proof of </a:t>
            </a:r>
            <a:r>
              <a:rPr lang="pl-PL" dirty="0" err="1"/>
              <a:t>Work</a:t>
            </a:r>
            <a:r>
              <a:rPr lang="pl-PL" dirty="0"/>
              <a:t> vs. Proof of </a:t>
            </a:r>
            <a:r>
              <a:rPr lang="pl-PL" dirty="0" err="1"/>
              <a:t>Stake</a:t>
            </a:r>
            <a:r>
              <a:rPr lang="pl-PL" dirty="0"/>
              <a:t> </a:t>
            </a:r>
          </a:p>
        </p:txBody>
      </p:sp>
      <p:sp>
        <p:nvSpPr>
          <p:cNvPr id="3" name="Symbol zastępczy tekstu 2">
            <a:extLst>
              <a:ext uri="{FF2B5EF4-FFF2-40B4-BE49-F238E27FC236}">
                <a16:creationId xmlns:a16="http://schemas.microsoft.com/office/drawing/2014/main" id="{9DE78842-2880-4344-A296-E762F0561CB9}"/>
              </a:ext>
            </a:extLst>
          </p:cNvPr>
          <p:cNvSpPr>
            <a:spLocks noGrp="1"/>
          </p:cNvSpPr>
          <p:nvPr>
            <p:ph type="body" idx="1"/>
          </p:nvPr>
        </p:nvSpPr>
        <p:spPr/>
        <p:txBody>
          <a:bodyPr/>
          <a:lstStyle/>
          <a:p>
            <a:pPr>
              <a:buFont typeface="Wingdings" panose="05000000000000000000" pitchFamily="2" charset="2"/>
              <a:buChar char="Ø"/>
            </a:pPr>
            <a:r>
              <a:rPr lang="pl-PL" dirty="0"/>
              <a:t>Z racji, że nie ma potrzeby wybijania nowych </a:t>
            </a:r>
            <a:r>
              <a:rPr lang="pl-PL" dirty="0" err="1"/>
              <a:t>tokenów</a:t>
            </a:r>
            <a:r>
              <a:rPr lang="pl-PL" dirty="0"/>
              <a:t>, które służą jako nagroda dla górników, cena kryptowaluty jest znacznie bardziej stabilna</a:t>
            </a:r>
          </a:p>
          <a:p>
            <a:pPr>
              <a:buFont typeface="Wingdings" panose="05000000000000000000" pitchFamily="2" charset="2"/>
              <a:buChar char="Ø"/>
            </a:pPr>
            <a:r>
              <a:rPr lang="pl-PL" dirty="0"/>
              <a:t>Większa liczba użytkowników – w porównaniu z </a:t>
            </a:r>
            <a:r>
              <a:rPr lang="pl-PL" dirty="0" err="1"/>
              <a:t>PoW</a:t>
            </a:r>
            <a:r>
              <a:rPr lang="pl-PL" dirty="0"/>
              <a:t> – decyduje  się na uruchomienie węzła, ponieważ jest to stosunkowo łatwe i niedrogie </a:t>
            </a:r>
          </a:p>
          <a:p>
            <a:pPr>
              <a:buFont typeface="Wingdings" panose="05000000000000000000" pitchFamily="2" charset="2"/>
              <a:buChar char="Ø"/>
            </a:pPr>
            <a:r>
              <a:rPr lang="pl-PL" dirty="0"/>
              <a:t>Dowód Stawki umożliwia zastosowanie szerszego wachlarza technik, które wykorzystują mechanizmy z teorii gier, aby lepiej zniechęcić scentralizowane kartele do tworzenia, a jeśli już się utworzą, to do działania w sposób szkodliwy dla sieci (jak np. </a:t>
            </a:r>
            <a:r>
              <a:rPr lang="pl-PL" dirty="0" err="1"/>
              <a:t>selfish</a:t>
            </a:r>
            <a:r>
              <a:rPr lang="pl-PL" dirty="0"/>
              <a:t> </a:t>
            </a:r>
            <a:r>
              <a:rPr lang="pl-PL" dirty="0" err="1"/>
              <a:t>mining</a:t>
            </a:r>
            <a:r>
              <a:rPr lang="pl-PL" dirty="0"/>
              <a:t> w </a:t>
            </a:r>
            <a:r>
              <a:rPr lang="pl-PL" dirty="0" err="1"/>
              <a:t>PoW</a:t>
            </a:r>
            <a:r>
              <a:rPr lang="pl-PL" dirty="0"/>
              <a:t>)</a:t>
            </a:r>
          </a:p>
          <a:p>
            <a:pPr marL="114300" indent="0">
              <a:buNone/>
            </a:pPr>
            <a:endParaRPr lang="pl-PL" dirty="0"/>
          </a:p>
        </p:txBody>
      </p:sp>
    </p:spTree>
    <p:extLst>
      <p:ext uri="{BB962C8B-B14F-4D97-AF65-F5344CB8AC3E}">
        <p14:creationId xmlns:p14="http://schemas.microsoft.com/office/powerpoint/2010/main" val="3214164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66929C-4881-430B-9A13-9B709F13867B}"/>
              </a:ext>
            </a:extLst>
          </p:cNvPr>
          <p:cNvSpPr>
            <a:spLocks noGrp="1"/>
          </p:cNvSpPr>
          <p:nvPr>
            <p:ph type="title"/>
          </p:nvPr>
        </p:nvSpPr>
        <p:spPr/>
        <p:txBody>
          <a:bodyPr/>
          <a:lstStyle/>
          <a:p>
            <a:pPr algn="ctr"/>
            <a:r>
              <a:rPr lang="pl-PL" dirty="0"/>
              <a:t>Proof of </a:t>
            </a:r>
            <a:r>
              <a:rPr lang="pl-PL" dirty="0" err="1"/>
              <a:t>Work</a:t>
            </a:r>
            <a:r>
              <a:rPr lang="pl-PL" dirty="0"/>
              <a:t> vs. Proof of </a:t>
            </a:r>
            <a:r>
              <a:rPr lang="pl-PL" dirty="0" err="1"/>
              <a:t>Stake</a:t>
            </a:r>
            <a:r>
              <a:rPr lang="pl-PL" dirty="0"/>
              <a:t> </a:t>
            </a:r>
          </a:p>
        </p:txBody>
      </p:sp>
      <p:sp>
        <p:nvSpPr>
          <p:cNvPr id="3" name="Symbol zastępczy tekstu 2">
            <a:extLst>
              <a:ext uri="{FF2B5EF4-FFF2-40B4-BE49-F238E27FC236}">
                <a16:creationId xmlns:a16="http://schemas.microsoft.com/office/drawing/2014/main" id="{E1AF1399-E6F8-4341-BE75-9390B6834CD9}"/>
              </a:ext>
            </a:extLst>
          </p:cNvPr>
          <p:cNvSpPr>
            <a:spLocks noGrp="1"/>
          </p:cNvSpPr>
          <p:nvPr>
            <p:ph type="body" idx="1"/>
          </p:nvPr>
        </p:nvSpPr>
        <p:spPr>
          <a:xfrm>
            <a:off x="311700" y="1229874"/>
            <a:ext cx="8520600" cy="3561865"/>
          </a:xfrm>
        </p:spPr>
        <p:txBody>
          <a:bodyPr/>
          <a:lstStyle/>
          <a:p>
            <a:pPr>
              <a:buFont typeface="Wingdings" panose="05000000000000000000" pitchFamily="2" charset="2"/>
              <a:buChar char="Ø"/>
            </a:pPr>
            <a:r>
              <a:rPr lang="pl-PL" dirty="0"/>
              <a:t>Zmniejszone ryzyko centralizacji ze względu na brak puli wydobywczych oraz fakt, że korzyści skali są znacznie mniejszym problemem. Monety o wartości 10 milionów dolarów przyniosą dokładnie 10 razy wyższe zyski niż 1 milion, bez żadnych dodatkowych nieproporcjonalnych zysków</a:t>
            </a:r>
          </a:p>
          <a:p>
            <a:pPr>
              <a:buFont typeface="Wingdings" panose="05000000000000000000" pitchFamily="2" charset="2"/>
              <a:buChar char="Ø"/>
            </a:pPr>
            <a:r>
              <a:rPr lang="pl-PL" dirty="0"/>
              <a:t>Możliwość stosowania kar ekonomicznych w celu</a:t>
            </a:r>
            <a:br>
              <a:rPr lang="pl-PL" dirty="0"/>
            </a:br>
            <a:r>
              <a:rPr lang="pl-PL" dirty="0"/>
              <a:t>uczynienia różnych form 51% ataków znacznie droższymi</a:t>
            </a:r>
            <a:br>
              <a:rPr lang="pl-PL" dirty="0"/>
            </a:br>
            <a:r>
              <a:rPr lang="pl-PL" dirty="0"/>
              <a:t>do przeprowadzenia niż w Dowodzie Pracy</a:t>
            </a:r>
          </a:p>
        </p:txBody>
      </p:sp>
    </p:spTree>
    <p:extLst>
      <p:ext uri="{BB962C8B-B14F-4D97-AF65-F5344CB8AC3E}">
        <p14:creationId xmlns:p14="http://schemas.microsoft.com/office/powerpoint/2010/main" val="3306187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66929C-4881-430B-9A13-9B709F13867B}"/>
              </a:ext>
            </a:extLst>
          </p:cNvPr>
          <p:cNvSpPr>
            <a:spLocks noGrp="1"/>
          </p:cNvSpPr>
          <p:nvPr>
            <p:ph type="title"/>
          </p:nvPr>
        </p:nvSpPr>
        <p:spPr/>
        <p:txBody>
          <a:bodyPr/>
          <a:lstStyle/>
          <a:p>
            <a:pPr algn="ctr"/>
            <a:r>
              <a:rPr lang="pl-PL" dirty="0"/>
              <a:t>Proof of </a:t>
            </a:r>
            <a:r>
              <a:rPr lang="pl-PL" dirty="0" err="1"/>
              <a:t>Work</a:t>
            </a:r>
            <a:r>
              <a:rPr lang="pl-PL" dirty="0"/>
              <a:t> vs. Proof of </a:t>
            </a:r>
            <a:r>
              <a:rPr lang="pl-PL" dirty="0" err="1"/>
              <a:t>Stake</a:t>
            </a:r>
            <a:r>
              <a:rPr lang="pl-PL" dirty="0"/>
              <a:t> </a:t>
            </a:r>
          </a:p>
        </p:txBody>
      </p:sp>
      <p:sp>
        <p:nvSpPr>
          <p:cNvPr id="3" name="Symbol zastępczy tekstu 2">
            <a:extLst>
              <a:ext uri="{FF2B5EF4-FFF2-40B4-BE49-F238E27FC236}">
                <a16:creationId xmlns:a16="http://schemas.microsoft.com/office/drawing/2014/main" id="{E1AF1399-E6F8-4341-BE75-9390B6834CD9}"/>
              </a:ext>
            </a:extLst>
          </p:cNvPr>
          <p:cNvSpPr>
            <a:spLocks noGrp="1"/>
          </p:cNvSpPr>
          <p:nvPr>
            <p:ph type="body" idx="1"/>
          </p:nvPr>
        </p:nvSpPr>
        <p:spPr>
          <a:xfrm>
            <a:off x="6263640" y="1389273"/>
            <a:ext cx="2766060" cy="3561865"/>
          </a:xfrm>
        </p:spPr>
        <p:txBody>
          <a:bodyPr/>
          <a:lstStyle/>
          <a:p>
            <a:pPr marL="114300" indent="0">
              <a:buNone/>
            </a:pPr>
            <a:r>
              <a:rPr lang="pl-PL" sz="1400" i="1" dirty="0" err="1"/>
              <a:t>PoS</a:t>
            </a:r>
            <a:r>
              <a:rPr lang="pl-PL" sz="1400" i="1" dirty="0"/>
              <a:t> charakteryzuje linearna zależność między funduszami zainwestowanymi w </a:t>
            </a:r>
            <a:r>
              <a:rPr lang="pl-PL" sz="1400" i="1" dirty="0" err="1"/>
              <a:t>staking</a:t>
            </a:r>
            <a:r>
              <a:rPr lang="pl-PL" sz="1400" i="1" dirty="0"/>
              <a:t>,</a:t>
            </a:r>
            <a:br>
              <a:rPr lang="pl-PL" sz="1400" i="1" dirty="0"/>
            </a:br>
            <a:r>
              <a:rPr lang="pl-PL" sz="1400" i="1" dirty="0"/>
              <a:t>a generowanym przez nie dochodem. W przypadku Dowodu Pracy zysk rośnie </a:t>
            </a:r>
            <a:r>
              <a:rPr lang="pl-PL" sz="1400" i="1" dirty="0" err="1"/>
              <a:t>eksponencjalnie</a:t>
            </a:r>
            <a:r>
              <a:rPr lang="pl-PL" sz="1400" i="1" dirty="0"/>
              <a:t> w stosunku do wkładu w moc wydobywczą.</a:t>
            </a:r>
          </a:p>
        </p:txBody>
      </p:sp>
      <p:pic>
        <p:nvPicPr>
          <p:cNvPr id="5" name="Obraz 4">
            <a:extLst>
              <a:ext uri="{FF2B5EF4-FFF2-40B4-BE49-F238E27FC236}">
                <a16:creationId xmlns:a16="http://schemas.microsoft.com/office/drawing/2014/main" id="{AB3B7FDA-D802-414B-B94C-5581B4A01A3B}"/>
              </a:ext>
            </a:extLst>
          </p:cNvPr>
          <p:cNvPicPr>
            <a:picLocks noChangeAspect="1"/>
          </p:cNvPicPr>
          <p:nvPr/>
        </p:nvPicPr>
        <p:blipFill>
          <a:blip r:embed="rId2"/>
          <a:stretch>
            <a:fillRect/>
          </a:stretch>
        </p:blipFill>
        <p:spPr>
          <a:xfrm>
            <a:off x="433620" y="1389273"/>
            <a:ext cx="5765450" cy="3243066"/>
          </a:xfrm>
          <a:prstGeom prst="rect">
            <a:avLst/>
          </a:prstGeom>
        </p:spPr>
      </p:pic>
    </p:spTree>
    <p:extLst>
      <p:ext uri="{BB962C8B-B14F-4D97-AF65-F5344CB8AC3E}">
        <p14:creationId xmlns:p14="http://schemas.microsoft.com/office/powerpoint/2010/main" val="662732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1FF23AF-1B99-44C3-B4CD-ECC4861F0364}"/>
              </a:ext>
            </a:extLst>
          </p:cNvPr>
          <p:cNvSpPr>
            <a:spLocks noGrp="1"/>
          </p:cNvSpPr>
          <p:nvPr>
            <p:ph type="title"/>
          </p:nvPr>
        </p:nvSpPr>
        <p:spPr/>
        <p:txBody>
          <a:bodyPr/>
          <a:lstStyle/>
          <a:p>
            <a:pPr algn="ctr"/>
            <a:r>
              <a:rPr lang="pl-PL" dirty="0"/>
              <a:t>Proof of </a:t>
            </a:r>
            <a:r>
              <a:rPr lang="pl-PL" dirty="0" err="1"/>
              <a:t>Work</a:t>
            </a:r>
            <a:r>
              <a:rPr lang="pl-PL" dirty="0"/>
              <a:t> vs. Proof of </a:t>
            </a:r>
            <a:r>
              <a:rPr lang="pl-PL" dirty="0" err="1"/>
              <a:t>Stake</a:t>
            </a:r>
            <a:r>
              <a:rPr lang="pl-PL" dirty="0"/>
              <a:t> </a:t>
            </a:r>
          </a:p>
        </p:txBody>
      </p:sp>
      <p:sp>
        <p:nvSpPr>
          <p:cNvPr id="3" name="Symbol zastępczy tekstu 2">
            <a:extLst>
              <a:ext uri="{FF2B5EF4-FFF2-40B4-BE49-F238E27FC236}">
                <a16:creationId xmlns:a16="http://schemas.microsoft.com/office/drawing/2014/main" id="{B56323C1-1DED-4861-A550-ADB7DF52825C}"/>
              </a:ext>
            </a:extLst>
          </p:cNvPr>
          <p:cNvSpPr>
            <a:spLocks noGrp="1"/>
          </p:cNvSpPr>
          <p:nvPr>
            <p:ph type="body" idx="1"/>
          </p:nvPr>
        </p:nvSpPr>
        <p:spPr>
          <a:xfrm>
            <a:off x="311699" y="1158993"/>
            <a:ext cx="8584207" cy="3339000"/>
          </a:xfrm>
        </p:spPr>
        <p:txBody>
          <a:bodyPr/>
          <a:lstStyle/>
          <a:p>
            <a:pPr marL="114300" indent="0">
              <a:buNone/>
            </a:pPr>
            <a:r>
              <a:rPr lang="pl-PL" dirty="0"/>
              <a:t>Jakie są </a:t>
            </a:r>
            <a:r>
              <a:rPr lang="pl-PL" u="sng" dirty="0"/>
              <a:t>zalety </a:t>
            </a:r>
            <a:r>
              <a:rPr lang="pl-PL" u="sng" dirty="0" err="1"/>
              <a:t>PoW</a:t>
            </a:r>
            <a:r>
              <a:rPr lang="pl-PL" dirty="0"/>
              <a:t> względem </a:t>
            </a:r>
            <a:r>
              <a:rPr lang="pl-PL" dirty="0" err="1"/>
              <a:t>PoS</a:t>
            </a:r>
            <a:r>
              <a:rPr lang="pl-PL" dirty="0"/>
              <a:t>?</a:t>
            </a:r>
          </a:p>
          <a:p>
            <a:pPr marL="114300" indent="0">
              <a:buNone/>
            </a:pPr>
            <a:endParaRPr lang="pl-PL" dirty="0"/>
          </a:p>
          <a:p>
            <a:pPr>
              <a:buFont typeface="Wingdings" panose="05000000000000000000" pitchFamily="2" charset="2"/>
              <a:buChar char="Ø"/>
            </a:pPr>
            <a:r>
              <a:rPr lang="pl-PL" dirty="0"/>
              <a:t>Jest lepiej przetestowany – sieci wykorzystujące model </a:t>
            </a:r>
            <a:r>
              <a:rPr lang="pl-PL" dirty="0" err="1"/>
              <a:t>PoS</a:t>
            </a:r>
            <a:r>
              <a:rPr lang="pl-PL" dirty="0"/>
              <a:t> są podatne na nowe rodzaje ataków o niskich kosztach przeprowadzenia, atak sieci korzystającej z modelu </a:t>
            </a:r>
            <a:r>
              <a:rPr lang="pl-PL" dirty="0" err="1"/>
              <a:t>PoW</a:t>
            </a:r>
            <a:r>
              <a:rPr lang="pl-PL" dirty="0"/>
              <a:t> jest znacznie kosztowniejszy i trudniejszy</a:t>
            </a:r>
          </a:p>
          <a:p>
            <a:pPr>
              <a:buFont typeface="Wingdings" panose="05000000000000000000" pitchFamily="2" charset="2"/>
              <a:buChar char="Ø"/>
            </a:pPr>
            <a:r>
              <a:rPr lang="pl-PL" dirty="0"/>
              <a:t>Protokół </a:t>
            </a:r>
            <a:r>
              <a:rPr lang="pl-PL" dirty="0" err="1"/>
              <a:t>PoW</a:t>
            </a:r>
            <a:r>
              <a:rPr lang="pl-PL" dirty="0"/>
              <a:t> nie sprzyja rozwidlaniu łańcucha (</a:t>
            </a:r>
            <a:r>
              <a:rPr lang="pl-PL" i="1" dirty="0" err="1"/>
              <a:t>fork</a:t>
            </a:r>
            <a:r>
              <a:rPr lang="pl-PL" dirty="0"/>
              <a:t>), ponieważ podział mocy obliczeniowej zmniejsza prawdopodobieństwo rozwiązania Dowodu Pracy,</a:t>
            </a:r>
            <a:br>
              <a:rPr lang="pl-PL" dirty="0"/>
            </a:br>
            <a:r>
              <a:rPr lang="pl-PL" dirty="0"/>
              <a:t>w przypadku </a:t>
            </a:r>
            <a:r>
              <a:rPr lang="pl-PL" dirty="0" err="1"/>
              <a:t>PoS</a:t>
            </a:r>
            <a:r>
              <a:rPr lang="pl-PL" dirty="0"/>
              <a:t> nie ma właściwie żadnego środka zniechęcającego do takiej złośliwej aktywności, czyli równoległego walidowania</a:t>
            </a:r>
            <a:br>
              <a:rPr lang="pl-PL" dirty="0"/>
            </a:br>
            <a:r>
              <a:rPr lang="pl-PL" dirty="0"/>
              <a:t>wielu łańcuchów</a:t>
            </a:r>
          </a:p>
          <a:p>
            <a:pPr marL="114300" indent="0">
              <a:buNone/>
            </a:pPr>
            <a:endParaRPr lang="pl-PL" dirty="0"/>
          </a:p>
        </p:txBody>
      </p:sp>
    </p:spTree>
    <p:extLst>
      <p:ext uri="{BB962C8B-B14F-4D97-AF65-F5344CB8AC3E}">
        <p14:creationId xmlns:p14="http://schemas.microsoft.com/office/powerpoint/2010/main" val="1040655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DPoS – Delegated Proof of Stake</a:t>
            </a:r>
            <a:endParaRPr dirty="0"/>
          </a:p>
        </p:txBody>
      </p:sp>
      <p:sp>
        <p:nvSpPr>
          <p:cNvPr id="154" name="Google Shape;154;p2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dirty="0"/>
              <a:t>Delegated Proof of Stake jest pewną odmianą Proof of Stake. Z założeń jest bardziej demokratyczna i ma być bardziej sprawiedliwa oraz efektywna w porównaniu do innych metod. Użytkownicy sieci, którzy wykorzystują DPoS jako algorytm konsensusu, głosują na tzw. delegata / świadka (</a:t>
            </a:r>
            <a:r>
              <a:rPr lang="pl" i="1" dirty="0"/>
              <a:t>delegate/witness</a:t>
            </a:r>
            <a:r>
              <a:rPr lang="pl" dirty="0"/>
              <a:t>). Tworzy się w ten sposób grupa, która jest uprzywilejowana do zatwierdzania transakcji i bloków. Niestety, w pewnym stopniu struktura sieci ulega zmianie i staje się zdecentralizowaną, zamiast rozproszoną.</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Burn (Dowód Spalenia)</a:t>
            </a:r>
            <a:endParaRPr dirty="0"/>
          </a:p>
        </p:txBody>
      </p:sp>
      <p:sp>
        <p:nvSpPr>
          <p:cNvPr id="160" name="Google Shape;160;p25"/>
          <p:cNvSpPr txBox="1">
            <a:spLocks noGrp="1"/>
          </p:cNvSpPr>
          <p:nvPr>
            <p:ph type="body" idx="1"/>
          </p:nvPr>
        </p:nvSpPr>
        <p:spPr>
          <a:xfrm>
            <a:off x="514970" y="1308733"/>
            <a:ext cx="370651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b="1" dirty="0"/>
              <a:t>PoB </a:t>
            </a:r>
            <a:r>
              <a:rPr lang="pl" dirty="0"/>
              <a:t>– w zasadzie przypomina </a:t>
            </a:r>
            <a:r>
              <a:rPr lang="pl-PL" dirty="0"/>
              <a:t>algorytm Proof of </a:t>
            </a:r>
            <a:r>
              <a:rPr lang="pl-PL" dirty="0" err="1"/>
              <a:t>Work</a:t>
            </a:r>
            <a:r>
              <a:rPr lang="pl-PL" dirty="0"/>
              <a:t>, ale charakteryzuje się zmniejszonym zużyciem energii elektrycznej. </a:t>
            </a:r>
            <a:r>
              <a:rPr lang="pl" dirty="0"/>
              <a:t>Walidacja bloków nie wymaga wykorzystania dużych zasobów obliczeniowych i nie wymaga posiadania wydajnego sprzętu górniczego </a:t>
            </a:r>
            <a:r>
              <a:rPr lang="pl-PL" dirty="0"/>
              <a:t>(np. </a:t>
            </a:r>
            <a:r>
              <a:rPr lang="pl-PL" dirty="0" err="1"/>
              <a:t>ASICów</a:t>
            </a:r>
            <a:r>
              <a:rPr lang="pl-PL" dirty="0"/>
              <a:t>).</a:t>
            </a:r>
            <a:r>
              <a:rPr lang="pl" dirty="0"/>
              <a:t> </a:t>
            </a:r>
            <a:endParaRPr dirty="0"/>
          </a:p>
        </p:txBody>
      </p:sp>
      <p:pic>
        <p:nvPicPr>
          <p:cNvPr id="3" name="Obraz 2">
            <a:extLst>
              <a:ext uri="{FF2B5EF4-FFF2-40B4-BE49-F238E27FC236}">
                <a16:creationId xmlns:a16="http://schemas.microsoft.com/office/drawing/2014/main" id="{610FCF3F-501E-4125-BA9D-0CF3851F3EAF}"/>
              </a:ext>
            </a:extLst>
          </p:cNvPr>
          <p:cNvPicPr>
            <a:picLocks noChangeAspect="1"/>
          </p:cNvPicPr>
          <p:nvPr/>
        </p:nvPicPr>
        <p:blipFill>
          <a:blip r:embed="rId3"/>
          <a:stretch>
            <a:fillRect/>
          </a:stretch>
        </p:blipFill>
        <p:spPr>
          <a:xfrm>
            <a:off x="3939246" y="1737360"/>
            <a:ext cx="5204753" cy="31470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Burn (Dowód Spalenia)</a:t>
            </a:r>
            <a:endParaRPr dirty="0"/>
          </a:p>
        </p:txBody>
      </p:sp>
      <p:sp>
        <p:nvSpPr>
          <p:cNvPr id="166" name="Google Shape;166;p26"/>
          <p:cNvSpPr txBox="1">
            <a:spLocks noGrp="1"/>
          </p:cNvSpPr>
          <p:nvPr>
            <p:ph type="body" idx="1"/>
          </p:nvPr>
        </p:nvSpPr>
        <p:spPr>
          <a:xfrm>
            <a:off x="637766" y="1394500"/>
            <a:ext cx="8130551"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dirty="0"/>
              <a:t>W PoB kryptowaluty są celowo spalane. Jest to traktowane jako inwestycja zasobów w blockchain co powoduje, że górnicy inwestują w wirtualną moc wydobywczą (zaangażowanie w sieć). Im więcej górnik “spali” kryptowaluty, tym więcej zyska mocy wydobywczej a tym samym będzie miał większe szanse na to, aby w następnej kolejności być wskazywanym jako walidator bloków. Nagroda jest zatem w tym modelu niejako odłożona w czasie.</a:t>
            </a:r>
          </a:p>
          <a:p>
            <a:pPr marL="0" lvl="0" indent="0" algn="l" rtl="0">
              <a:spcBef>
                <a:spcPts val="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Burn (Dowód Spalenia)</a:t>
            </a:r>
            <a:endParaRPr dirty="0"/>
          </a:p>
        </p:txBody>
      </p:sp>
      <p:sp>
        <p:nvSpPr>
          <p:cNvPr id="166" name="Google Shape;166;p26"/>
          <p:cNvSpPr txBox="1">
            <a:spLocks noGrp="1"/>
          </p:cNvSpPr>
          <p:nvPr>
            <p:ph type="body" idx="1"/>
          </p:nvPr>
        </p:nvSpPr>
        <p:spPr>
          <a:xfrm>
            <a:off x="790167" y="1287820"/>
            <a:ext cx="7942354"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Proces spalenia </a:t>
            </a:r>
            <a:r>
              <a:rPr lang="pl-PL" dirty="0" err="1"/>
              <a:t>coinów</a:t>
            </a:r>
            <a:r>
              <a:rPr lang="pl-PL" dirty="0"/>
              <a:t> polega na wysłaniu jednostek kryptowalut</a:t>
            </a:r>
            <a:br>
              <a:rPr lang="pl-PL" dirty="0"/>
            </a:br>
            <a:r>
              <a:rPr lang="pl-PL" dirty="0"/>
              <a:t>na publiczny adres, który w każdej chwili może zostać zweryfikowany.</a:t>
            </a:r>
            <a:br>
              <a:rPr lang="pl-PL" dirty="0"/>
            </a:br>
            <a:r>
              <a:rPr lang="pl-PL" dirty="0"/>
              <a:t>W momencie dotarcia na ww. adres stają się one niedostępne</a:t>
            </a:r>
            <a:br>
              <a:rPr lang="pl-PL" dirty="0"/>
            </a:br>
            <a:r>
              <a:rPr lang="pl-PL" dirty="0"/>
              <a:t>i bezużyteczne. Adres ten (nazywany adresem typu </a:t>
            </a:r>
            <a:r>
              <a:rPr lang="pl-PL" dirty="0" err="1"/>
              <a:t>eater</a:t>
            </a:r>
            <a:r>
              <a:rPr lang="pl-PL" dirty="0"/>
              <a:t> - </a:t>
            </a:r>
            <a:r>
              <a:rPr lang="pl-PL" i="1" dirty="0" err="1"/>
              <a:t>eater</a:t>
            </a:r>
            <a:r>
              <a:rPr lang="pl-PL" i="1" dirty="0"/>
              <a:t> </a:t>
            </a:r>
            <a:r>
              <a:rPr lang="pl-PL" i="1" dirty="0" err="1"/>
              <a:t>address</a:t>
            </a:r>
            <a:r>
              <a:rPr lang="pl-PL" dirty="0"/>
              <a:t>)  zazwyczaj jest generowany w sposób losowy, a dodatkowo nie jest z nim związany żaden klucz prywatny - który w sieciach typu </a:t>
            </a:r>
            <a:r>
              <a:rPr lang="pl-PL" dirty="0" err="1"/>
              <a:t>PoW</a:t>
            </a:r>
            <a:r>
              <a:rPr lang="pl-PL" dirty="0"/>
              <a:t> czy </a:t>
            </a:r>
            <a:r>
              <a:rPr lang="pl-PL" dirty="0" err="1"/>
              <a:t>PoS</a:t>
            </a:r>
            <a:r>
              <a:rPr lang="pl-PL" dirty="0"/>
              <a:t> daje pełne prawa do dysponowania zdeponowanych nań środków. Proces spalania zmniejsza ilość dostępnych w obiegu jednostek danej kryptowaluty, czyli powoduje deflację i potencjalny wzrost wartości</a:t>
            </a:r>
            <a:br>
              <a:rPr lang="pl-PL" dirty="0"/>
            </a:br>
            <a:r>
              <a:rPr lang="pl-PL" dirty="0"/>
              <a:t>danej kryptowaluty. </a:t>
            </a:r>
          </a:p>
        </p:txBody>
      </p:sp>
    </p:spTree>
    <p:extLst>
      <p:ext uri="{BB962C8B-B14F-4D97-AF65-F5344CB8AC3E}">
        <p14:creationId xmlns:p14="http://schemas.microsoft.com/office/powerpoint/2010/main" val="137796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Rodzaje algorytmów konsensusu</a:t>
            </a:r>
            <a:endParaRPr dirty="0"/>
          </a:p>
        </p:txBody>
      </p:sp>
      <p:sp>
        <p:nvSpPr>
          <p:cNvPr id="110" name="Google Shape;110;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dirty="0"/>
              <a:t>Na dzień dzisiejszy istnieje kilka rodzajów algorytmów konsensusu. Każdy z nich ma swoje wady i zalety. Każdy z nich również stara się zachować odpowiednią równowagę między bezpieczeństwem sieci, a jej funkcjonalnością</a:t>
            </a:r>
            <a:br>
              <a:rPr lang="pl" dirty="0"/>
            </a:br>
            <a:r>
              <a:rPr lang="pl" dirty="0"/>
              <a:t>i skalowalnością. Najczęściej spotykanymi implementacjami są Dowód Pracy</a:t>
            </a:r>
            <a:br>
              <a:rPr lang="pl" dirty="0"/>
            </a:br>
            <a:r>
              <a:rPr lang="pl" dirty="0"/>
              <a:t>i Dowód Stawki. </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Authority (Dowód Autorytetu)</a:t>
            </a:r>
            <a:endParaRPr dirty="0"/>
          </a:p>
        </p:txBody>
      </p:sp>
      <p:sp>
        <p:nvSpPr>
          <p:cNvPr id="172" name="Google Shape;172;p27"/>
          <p:cNvSpPr txBox="1">
            <a:spLocks noGrp="1"/>
          </p:cNvSpPr>
          <p:nvPr>
            <p:ph type="body" idx="1"/>
          </p:nvPr>
        </p:nvSpPr>
        <p:spPr>
          <a:xfrm>
            <a:off x="474732" y="1222786"/>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dirty="0"/>
              <a:t>Algorytm konsensusu </a:t>
            </a:r>
            <a:r>
              <a:rPr lang="pl" b="1" dirty="0"/>
              <a:t>PoA</a:t>
            </a:r>
            <a:r>
              <a:rPr lang="pl" dirty="0"/>
              <a:t> do swojego działania wykorzystuje tzw. wartość tożsamości, co oznacza, że walidatorzy bloków nie stake’ują swoich kryptowalut, a swoją własną reputację. W związku z tym sieci blockchain PoA są zabezpieczane przez węzły, które są bezkompromisowo wybierane jako wiarygodne jednostki.</a:t>
            </a:r>
            <a:endParaRPr dirty="0"/>
          </a:p>
          <a:p>
            <a:pPr marL="0" lvl="0" indent="0" algn="l" rtl="0">
              <a:spcBef>
                <a:spcPts val="1600"/>
              </a:spcBef>
              <a:spcAft>
                <a:spcPts val="0"/>
              </a:spcAft>
              <a:buNone/>
            </a:pPr>
            <a:r>
              <a:rPr lang="pl" dirty="0"/>
              <a:t>Proof of Authority polega na ograniczonej liczbie walidatorów bloków, dzięki czemu jest w stanie osiągnąć wysoki stopień skalowalności. Bloki i transakcje w PoA weryfikowane są przez tzw. wstępnie zatwierdzonych</a:t>
            </a:r>
            <a:br>
              <a:rPr lang="pl" dirty="0"/>
            </a:br>
            <a:r>
              <a:rPr lang="pl" dirty="0"/>
              <a:t>uczestników, którzy działają jako moderatorzy systemu.</a:t>
            </a:r>
            <a:endParaRPr dirty="0"/>
          </a:p>
          <a:p>
            <a:pPr marL="0" lvl="0" indent="0" algn="l" rtl="0">
              <a:spcBef>
                <a:spcPts val="1600"/>
              </a:spcBef>
              <a:spcAft>
                <a:spcPts val="1600"/>
              </a:spcAft>
              <a:buNone/>
            </a:pP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t>Proof of Authority – zasada działania</a:t>
            </a:r>
            <a:endParaRPr dirty="0"/>
          </a:p>
        </p:txBody>
      </p:sp>
      <p:sp>
        <p:nvSpPr>
          <p:cNvPr id="397" name="Google Shape;397;p64"/>
          <p:cNvSpPr txBox="1">
            <a:spLocks noGrp="1"/>
          </p:cNvSpPr>
          <p:nvPr>
            <p:ph type="body" idx="1"/>
          </p:nvPr>
        </p:nvSpPr>
        <p:spPr>
          <a:xfrm>
            <a:off x="906780" y="4250633"/>
            <a:ext cx="7925520" cy="607801"/>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pl-PL" i="1" dirty="0"/>
              <a:t>Schemat Proof of Authority</a:t>
            </a:r>
            <a:endParaRPr i="1" dirty="0"/>
          </a:p>
        </p:txBody>
      </p:sp>
      <p:pic>
        <p:nvPicPr>
          <p:cNvPr id="3" name="Obraz 2">
            <a:extLst>
              <a:ext uri="{FF2B5EF4-FFF2-40B4-BE49-F238E27FC236}">
                <a16:creationId xmlns:a16="http://schemas.microsoft.com/office/drawing/2014/main" id="{9705CBEF-E0B4-4C14-9358-40FE582368EB}"/>
              </a:ext>
            </a:extLst>
          </p:cNvPr>
          <p:cNvPicPr>
            <a:picLocks noChangeAspect="1"/>
          </p:cNvPicPr>
          <p:nvPr/>
        </p:nvPicPr>
        <p:blipFill>
          <a:blip r:embed="rId3"/>
          <a:stretch>
            <a:fillRect/>
          </a:stretch>
        </p:blipFill>
        <p:spPr>
          <a:xfrm>
            <a:off x="736050" y="1442050"/>
            <a:ext cx="8096250" cy="29146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Rodzaje algorytmów konsensusu</a:t>
            </a:r>
            <a:endParaRPr dirty="0"/>
          </a:p>
        </p:txBody>
      </p:sp>
      <p:sp>
        <p:nvSpPr>
          <p:cNvPr id="110" name="Google Shape;110;p17"/>
          <p:cNvSpPr txBox="1">
            <a:spLocks noGrp="1"/>
          </p:cNvSpPr>
          <p:nvPr>
            <p:ph type="body" idx="1"/>
          </p:nvPr>
        </p:nvSpPr>
        <p:spPr>
          <a:xfrm>
            <a:off x="973920" y="1017800"/>
            <a:ext cx="3209460" cy="3339000"/>
          </a:xfrm>
          <a:prstGeom prst="rect">
            <a:avLst/>
          </a:prstGeom>
        </p:spPr>
        <p:txBody>
          <a:bodyPr spcFirstLastPara="1" wrap="square" lIns="91425" tIns="91425" rIns="91425" bIns="91425" anchor="t" anchorCtr="0">
            <a:noAutofit/>
          </a:bodyPr>
          <a:lstStyle/>
          <a:p>
            <a:pPr marL="285750" indent="-285750">
              <a:lnSpc>
                <a:spcPct val="250000"/>
              </a:lnSpc>
              <a:spcAft>
                <a:spcPts val="1600"/>
              </a:spcAft>
            </a:pPr>
            <a:r>
              <a:rPr lang="pl-PL" sz="2000" dirty="0"/>
              <a:t>Proof of </a:t>
            </a:r>
            <a:r>
              <a:rPr lang="pl-PL" sz="2000" dirty="0" err="1"/>
              <a:t>Work</a:t>
            </a:r>
            <a:endParaRPr lang="pl-PL" sz="2000" dirty="0"/>
          </a:p>
          <a:p>
            <a:pPr marL="285750" indent="-285750">
              <a:lnSpc>
                <a:spcPct val="250000"/>
              </a:lnSpc>
              <a:spcAft>
                <a:spcPts val="1600"/>
              </a:spcAft>
            </a:pPr>
            <a:r>
              <a:rPr lang="pl-PL" sz="2000" dirty="0"/>
              <a:t>Proof of </a:t>
            </a:r>
            <a:r>
              <a:rPr lang="pl-PL" sz="2000" dirty="0" err="1"/>
              <a:t>Stake</a:t>
            </a:r>
            <a:endParaRPr lang="pl-PL" sz="2000" dirty="0"/>
          </a:p>
          <a:p>
            <a:pPr marL="285750" indent="-285750">
              <a:lnSpc>
                <a:spcPct val="250000"/>
              </a:lnSpc>
              <a:spcAft>
                <a:spcPts val="1600"/>
              </a:spcAft>
            </a:pPr>
            <a:r>
              <a:rPr lang="pl-PL" sz="2000" dirty="0"/>
              <a:t>Proof of </a:t>
            </a:r>
            <a:r>
              <a:rPr lang="pl-PL" sz="2000" dirty="0" err="1"/>
              <a:t>Burn</a:t>
            </a:r>
            <a:endParaRPr lang="pl-PL" sz="2000" dirty="0"/>
          </a:p>
          <a:p>
            <a:pPr marL="285750" indent="-285750">
              <a:lnSpc>
                <a:spcPct val="250000"/>
              </a:lnSpc>
              <a:spcAft>
                <a:spcPts val="1600"/>
              </a:spcAft>
            </a:pPr>
            <a:r>
              <a:rPr lang="pl-PL" sz="2000" dirty="0"/>
              <a:t>Proof of Authority</a:t>
            </a:r>
          </a:p>
          <a:p>
            <a:pPr marL="285750" indent="-285750">
              <a:lnSpc>
                <a:spcPct val="250000"/>
              </a:lnSpc>
              <a:spcAft>
                <a:spcPts val="1600"/>
              </a:spcAft>
            </a:pPr>
            <a:endParaRPr sz="2000" dirty="0"/>
          </a:p>
        </p:txBody>
      </p:sp>
    </p:spTree>
    <p:extLst>
      <p:ext uri="{BB962C8B-B14F-4D97-AF65-F5344CB8AC3E}">
        <p14:creationId xmlns:p14="http://schemas.microsoft.com/office/powerpoint/2010/main" val="235680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4177DD4-1316-449B-9995-2A06CBD738E2}"/>
              </a:ext>
            </a:extLst>
          </p:cNvPr>
          <p:cNvSpPr>
            <a:spLocks noGrp="1"/>
          </p:cNvSpPr>
          <p:nvPr>
            <p:ph type="title"/>
          </p:nvPr>
        </p:nvSpPr>
        <p:spPr/>
        <p:txBody>
          <a:bodyPr/>
          <a:lstStyle/>
          <a:p>
            <a:pPr algn="ctr"/>
            <a:r>
              <a:rPr lang="pl-PL" dirty="0"/>
              <a:t>Proof of </a:t>
            </a:r>
            <a:r>
              <a:rPr lang="pl-PL" dirty="0" err="1"/>
              <a:t>Work</a:t>
            </a:r>
            <a:r>
              <a:rPr lang="pl-PL" dirty="0"/>
              <a:t> (Dowód Pracy) </a:t>
            </a:r>
          </a:p>
        </p:txBody>
      </p:sp>
      <p:sp>
        <p:nvSpPr>
          <p:cNvPr id="3" name="Symbol zastępczy tekstu 2">
            <a:extLst>
              <a:ext uri="{FF2B5EF4-FFF2-40B4-BE49-F238E27FC236}">
                <a16:creationId xmlns:a16="http://schemas.microsoft.com/office/drawing/2014/main" id="{FB7959AC-B509-41D6-A4A3-2B66BED1BC29}"/>
              </a:ext>
            </a:extLst>
          </p:cNvPr>
          <p:cNvSpPr>
            <a:spLocks noGrp="1"/>
          </p:cNvSpPr>
          <p:nvPr>
            <p:ph type="body" idx="1"/>
          </p:nvPr>
        </p:nvSpPr>
        <p:spPr/>
        <p:txBody>
          <a:bodyPr/>
          <a:lstStyle/>
          <a:p>
            <a:pPr marL="114300" indent="0">
              <a:buNone/>
            </a:pPr>
            <a:r>
              <a:rPr lang="pl-PL" b="1" dirty="0" err="1"/>
              <a:t>PoW</a:t>
            </a:r>
            <a:r>
              <a:rPr lang="pl-PL" dirty="0"/>
              <a:t> - główną koncepcją tego algorytmu jest założenie, że do wykopania bloku będzie potrzebny względnie duży nakład pracy, ale już do weryfikacji tego bloku przez sieć – minimalny. Wykonana praca stanowi potwierdzenie (dowód), że górnik uczciwie wykonał blok.</a:t>
            </a:r>
          </a:p>
          <a:p>
            <a:pPr marL="114300" indent="0">
              <a:buNone/>
            </a:pPr>
            <a:endParaRPr lang="pl-PL" dirty="0"/>
          </a:p>
          <a:p>
            <a:pPr marL="114300" indent="0">
              <a:buNone/>
            </a:pPr>
            <a:r>
              <a:rPr lang="pl-PL" dirty="0"/>
              <a:t>W zamyśle Proof of </a:t>
            </a:r>
            <a:r>
              <a:rPr lang="pl-PL" dirty="0" err="1"/>
              <a:t>Work</a:t>
            </a:r>
            <a:r>
              <a:rPr lang="pl-PL" dirty="0"/>
              <a:t> </a:t>
            </a:r>
            <a:r>
              <a:rPr lang="pl-PL" i="1" dirty="0" err="1"/>
              <a:t>mining</a:t>
            </a:r>
            <a:r>
              <a:rPr lang="pl-PL" dirty="0"/>
              <a:t> celowo staje się zadaniem niebywale złożonym obliczeniowo. Generowany skrót musi spełniać dany rygorystyczny warunek, który jest dostosowywany w zależności od możliwości sieci tak, aby nowe bloki pojawiały się z określoną częstotliwością.</a:t>
            </a:r>
          </a:p>
        </p:txBody>
      </p:sp>
    </p:spTree>
    <p:extLst>
      <p:ext uri="{BB962C8B-B14F-4D97-AF65-F5344CB8AC3E}">
        <p14:creationId xmlns:p14="http://schemas.microsoft.com/office/powerpoint/2010/main" val="67968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Największa wada PoW</a:t>
            </a:r>
            <a:endParaRPr dirty="0"/>
          </a:p>
        </p:txBody>
      </p:sp>
      <p:sp>
        <p:nvSpPr>
          <p:cNvPr id="122" name="Google Shape;122;p19"/>
          <p:cNvSpPr txBox="1">
            <a:spLocks noGrp="1"/>
          </p:cNvSpPr>
          <p:nvPr>
            <p:ph type="body" idx="1"/>
          </p:nvPr>
        </p:nvSpPr>
        <p:spPr>
          <a:xfrm>
            <a:off x="311700" y="131068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dirty="0"/>
              <a:t>Proof of Work w standardowej postaci wymaga ogromnej mocy obliczeniowej tym większej, im większa sieć i liczba górników. Skutkuje to bardzo wysokim zużyciem energii – kilkaset kWh na transakcję, do 127 TWh rocznie w przypadku bitcoina.</a:t>
            </a:r>
          </a:p>
          <a:p>
            <a:pPr marL="0" lvl="0" indent="0" algn="l" rtl="0">
              <a:spcBef>
                <a:spcPts val="0"/>
              </a:spcBef>
              <a:spcAft>
                <a:spcPts val="0"/>
              </a:spcAft>
              <a:buNone/>
            </a:pPr>
            <a:r>
              <a:rPr lang="pl" dirty="0"/>
              <a:t>Nie można bagatelizować wpływu kryptowalut, zwłaszcza korzystających z protokołu PoW, na środowisko. </a:t>
            </a:r>
            <a:r>
              <a:rPr lang="pl-PL" dirty="0"/>
              <a:t>Szacuje, że pojedyncza transakcja </a:t>
            </a:r>
            <a:r>
              <a:rPr lang="pl-PL" dirty="0" err="1"/>
              <a:t>bitcoinem</a:t>
            </a:r>
            <a:r>
              <a:rPr lang="pl-PL" dirty="0"/>
              <a:t> wiąże się z emisją ok. 271 kg CO2 – kilkaset tysięcy razy więcej, niż przy płaceniu kartą.</a:t>
            </a:r>
            <a:r>
              <a:rPr lang="pl" dirty="0"/>
              <a:t> </a:t>
            </a:r>
          </a:p>
          <a:p>
            <a:pPr marL="0" lvl="0" indent="0" algn="l" rtl="0">
              <a:spcBef>
                <a:spcPts val="0"/>
              </a:spcBef>
              <a:spcAft>
                <a:spcPts val="0"/>
              </a:spcAft>
              <a:buNone/>
            </a:pPr>
            <a:endParaRPr lang="pl" dirty="0"/>
          </a:p>
          <a:p>
            <a:pPr marL="0" lvl="0" indent="0" algn="l" rtl="0">
              <a:spcBef>
                <a:spcPts val="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Proof of Work – zasada działania</a:t>
            </a:r>
            <a:endParaRPr dirty="0"/>
          </a:p>
        </p:txBody>
      </p:sp>
      <p:sp>
        <p:nvSpPr>
          <p:cNvPr id="134" name="Google Shape;134;p21"/>
          <p:cNvSpPr txBox="1">
            <a:spLocks noGrp="1"/>
          </p:cNvSpPr>
          <p:nvPr>
            <p:ph type="body" idx="1"/>
          </p:nvPr>
        </p:nvSpPr>
        <p:spPr>
          <a:xfrm>
            <a:off x="777240" y="4277490"/>
            <a:ext cx="6287220" cy="607800"/>
          </a:xfrm>
          <a:prstGeom prst="rect">
            <a:avLst/>
          </a:prstGeom>
        </p:spPr>
        <p:txBody>
          <a:bodyPr spcFirstLastPara="1" wrap="square" lIns="91425" tIns="91425" rIns="91425" bIns="91425" anchor="t" anchorCtr="0">
            <a:noAutofit/>
          </a:bodyPr>
          <a:lstStyle/>
          <a:p>
            <a:pPr marL="0" indent="0">
              <a:spcAft>
                <a:spcPts val="1600"/>
              </a:spcAft>
              <a:buNone/>
            </a:pPr>
            <a:r>
              <a:rPr lang="pl-PL" i="1" dirty="0"/>
              <a:t>Schemat Proof of </a:t>
            </a:r>
            <a:r>
              <a:rPr lang="pl-PL" i="1" dirty="0" err="1"/>
              <a:t>Work</a:t>
            </a:r>
            <a:endParaRPr i="1" dirty="0"/>
          </a:p>
        </p:txBody>
      </p:sp>
      <p:pic>
        <p:nvPicPr>
          <p:cNvPr id="4" name="Obraz 3">
            <a:extLst>
              <a:ext uri="{FF2B5EF4-FFF2-40B4-BE49-F238E27FC236}">
                <a16:creationId xmlns:a16="http://schemas.microsoft.com/office/drawing/2014/main" id="{7071BB76-ADDC-4737-9A92-E0796AEC69EA}"/>
              </a:ext>
            </a:extLst>
          </p:cNvPr>
          <p:cNvPicPr>
            <a:picLocks noChangeAspect="1"/>
          </p:cNvPicPr>
          <p:nvPr/>
        </p:nvPicPr>
        <p:blipFill>
          <a:blip r:embed="rId3"/>
          <a:stretch>
            <a:fillRect/>
          </a:stretch>
        </p:blipFill>
        <p:spPr>
          <a:xfrm>
            <a:off x="615315" y="1559055"/>
            <a:ext cx="8096250" cy="2657475"/>
          </a:xfrm>
          <a:prstGeom prst="rect">
            <a:avLst/>
          </a:prstGeom>
        </p:spPr>
      </p:pic>
    </p:spTree>
    <p:extLst>
      <p:ext uri="{BB962C8B-B14F-4D97-AF65-F5344CB8AC3E}">
        <p14:creationId xmlns:p14="http://schemas.microsoft.com/office/powerpoint/2010/main" val="144970333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8078</TotalTime>
  <Words>3135</Words>
  <Application>Microsoft Office PowerPoint</Application>
  <PresentationFormat>Pokaz na ekranie (16:9)</PresentationFormat>
  <Paragraphs>159</Paragraphs>
  <Slides>51</Slides>
  <Notes>21</Notes>
  <HiddenSlides>0</HiddenSlides>
  <MMClips>1</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51</vt:i4>
      </vt:variant>
    </vt:vector>
  </HeadingPairs>
  <TitlesOfParts>
    <vt:vector size="57" baseType="lpstr">
      <vt:lpstr>arial</vt:lpstr>
      <vt:lpstr>Wingdings</vt:lpstr>
      <vt:lpstr>Cambria Math</vt:lpstr>
      <vt:lpstr>arial</vt:lpstr>
      <vt:lpstr>Roboto</vt:lpstr>
      <vt:lpstr>Geometric</vt:lpstr>
      <vt:lpstr>Algorytmy konsensusu w sieciach blockchain</vt:lpstr>
      <vt:lpstr>Konsensus w sieci blockchain</vt:lpstr>
      <vt:lpstr>Niemodyfikowalność blockchaina </vt:lpstr>
      <vt:lpstr>Algorytmy konsensusu</vt:lpstr>
      <vt:lpstr>Rodzaje algorytmów konsensusu</vt:lpstr>
      <vt:lpstr>Rodzaje algorytmów konsensusu</vt:lpstr>
      <vt:lpstr>Proof of Work (Dowód Pracy) </vt:lpstr>
      <vt:lpstr>Największa wada PoW</vt:lpstr>
      <vt:lpstr>Proof of Work – zasada działania</vt:lpstr>
      <vt:lpstr>PoW – częściowe odwracanie skrótów</vt:lpstr>
      <vt:lpstr>PoW – częściowe odwracanie skrótów</vt:lpstr>
      <vt:lpstr>PoW – częściowe odwracanie skrótów</vt:lpstr>
      <vt:lpstr>PoW – cuckoo cycle – wprowadzenie </vt:lpstr>
      <vt:lpstr>Cuckoo hashing</vt:lpstr>
      <vt:lpstr>Prezentacja programu PowerPoint</vt:lpstr>
      <vt:lpstr>Cuckoo hashing – c.d.</vt:lpstr>
      <vt:lpstr>Cuckoo hashing – c.d.</vt:lpstr>
      <vt:lpstr>Cuckoo hashing – złożoność obliczeniowa</vt:lpstr>
      <vt:lpstr>Cuckoo hashing – złożoność obliczeniowa – c.d.</vt:lpstr>
      <vt:lpstr>PoW – cuckoo cycle</vt:lpstr>
      <vt:lpstr>PoW – cuckoo cycle – zasada działania</vt:lpstr>
      <vt:lpstr>PoW – cuckoo cycle – zasada działania</vt:lpstr>
      <vt:lpstr>PoW – cuckoo cycle</vt:lpstr>
      <vt:lpstr>PoW – cuckoo cycle – właściwości</vt:lpstr>
      <vt:lpstr>PoW – reszty kwadratowe modulo </vt:lpstr>
      <vt:lpstr>Kongruencja</vt:lpstr>
      <vt:lpstr>Kongruencja</vt:lpstr>
      <vt:lpstr>Kongruencja</vt:lpstr>
      <vt:lpstr>Kongruencja</vt:lpstr>
      <vt:lpstr>Reszty kwadratowe modulo</vt:lpstr>
      <vt:lpstr>Reszty kwadratowe modulo</vt:lpstr>
      <vt:lpstr>Reszty kwadratowe modulo</vt:lpstr>
      <vt:lpstr>Proof of Stake (Dowód Stawki)</vt:lpstr>
      <vt:lpstr>Proof of Stake – zasada działania</vt:lpstr>
      <vt:lpstr>Proof of Stake – zasada działania</vt:lpstr>
      <vt:lpstr>Proof of Stake – zasada działania</vt:lpstr>
      <vt:lpstr>Proof of Stake – metody selekcyjne</vt:lpstr>
      <vt:lpstr>Proof of Stake – metody selekcyjne</vt:lpstr>
      <vt:lpstr>Proof of Stake – zasada działania</vt:lpstr>
      <vt:lpstr>Proof of Work vs. Proof of Stake </vt:lpstr>
      <vt:lpstr>Proof of Work vs. Proof of Stake </vt:lpstr>
      <vt:lpstr>Proof of Work vs. Proof of Stake </vt:lpstr>
      <vt:lpstr>Proof of Work vs. Proof of Stake </vt:lpstr>
      <vt:lpstr>Proof of Work vs. Proof of Stake </vt:lpstr>
      <vt:lpstr>Proof of Work vs. Proof of Stake </vt:lpstr>
      <vt:lpstr>DPoS – Delegated Proof of Stake</vt:lpstr>
      <vt:lpstr>Proof of Burn (Dowód Spalenia)</vt:lpstr>
      <vt:lpstr>Proof of Burn (Dowód Spalenia)</vt:lpstr>
      <vt:lpstr>Proof of Burn (Dowód Spalenia)</vt:lpstr>
      <vt:lpstr>Proof of Authority (Dowód Autorytetu)</vt:lpstr>
      <vt:lpstr>Proof of Authority – zasada działania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Analiza bezpieczeństwa technologii blockchain</dc:title>
  <cp:lastModifiedBy>Marco Potter</cp:lastModifiedBy>
  <cp:revision>77</cp:revision>
  <dcterms:modified xsi:type="dcterms:W3CDTF">2022-01-07T00:54:40Z</dcterms:modified>
</cp:coreProperties>
</file>